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90" r:id="rId3"/>
    <p:sldId id="291" r:id="rId4"/>
    <p:sldId id="272" r:id="rId5"/>
    <p:sldId id="258" r:id="rId6"/>
    <p:sldId id="271" r:id="rId7"/>
    <p:sldId id="275" r:id="rId8"/>
    <p:sldId id="273" r:id="rId9"/>
    <p:sldId id="276" r:id="rId10"/>
    <p:sldId id="274"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97" r:id="rId24"/>
    <p:sldId id="296" r:id="rId25"/>
    <p:sldId id="298" r:id="rId26"/>
    <p:sldId id="292" r:id="rId27"/>
    <p:sldId id="294" r:id="rId28"/>
    <p:sldId id="289" r:id="rId29"/>
    <p:sldId id="293" r:id="rId30"/>
    <p:sldId id="295" r:id="rId3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8"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5075" autoAdjust="0"/>
  </p:normalViewPr>
  <p:slideViewPr>
    <p:cSldViewPr showGuides="1">
      <p:cViewPr varScale="1">
        <p:scale>
          <a:sx n="74" d="100"/>
          <a:sy n="74" d="100"/>
        </p:scale>
        <p:origin x="902" y="58"/>
      </p:cViewPr>
      <p:guideLst>
        <p:guide orient="horz" pos="2160"/>
        <p:guide pos="3839"/>
      </p:guideLst>
    </p:cSldViewPr>
  </p:slideViewPr>
  <p:notesTextViewPr>
    <p:cViewPr>
      <p:scale>
        <a:sx n="1" d="1"/>
        <a:sy n="1" d="1"/>
      </p:scale>
      <p:origin x="0" y="-192"/>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10/26/2018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10/26/2018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Value Overflow</a:t>
            </a:r>
          </a:p>
          <a:p>
            <a:r>
              <a:rPr lang="en-US" dirty="0"/>
              <a:t>August 2010 </a:t>
            </a:r>
            <a:r>
              <a:rPr lang="en-US" dirty="0">
                <a:sym typeface="Wingdings" panose="05000000000000000000" pitchFamily="2" charset="2"/>
              </a:rPr>
              <a:t> Blockchain eventually forked</a:t>
            </a:r>
          </a:p>
          <a:p>
            <a:r>
              <a:rPr lang="en-US" dirty="0">
                <a:sym typeface="Wingdings" panose="05000000000000000000" pitchFamily="2" charset="2"/>
              </a:rPr>
              <a:t>Max BTC in circulation  21 Million</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12</a:t>
            </a:fld>
            <a:endParaRPr lang="en-US"/>
          </a:p>
        </p:txBody>
      </p:sp>
    </p:spTree>
    <p:extLst>
      <p:ext uri="{BB962C8B-B14F-4D97-AF65-F5344CB8AC3E}">
        <p14:creationId xmlns:p14="http://schemas.microsoft.com/office/powerpoint/2010/main" val="261020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Step 0: </a:t>
            </a:r>
            <a:r>
              <a:rPr lang="en-SG" sz="1200" b="0" i="0" kern="1200" dirty="0">
                <a:solidFill>
                  <a:schemeClr val="tx1"/>
                </a:solidFill>
                <a:effectLst/>
                <a:latin typeface="+mn-lt"/>
                <a:ea typeface="+mn-ea"/>
                <a:cs typeface="+mn-cs"/>
              </a:rPr>
              <a:t>Nodes A and B advertise the same block to the victim, node C.</a:t>
            </a:r>
          </a:p>
          <a:p>
            <a:r>
              <a:rPr lang="en-SG" sz="1200" b="1" i="0" kern="1200" dirty="0">
                <a:solidFill>
                  <a:schemeClr val="tx1"/>
                </a:solidFill>
                <a:effectLst/>
                <a:latin typeface="+mn-lt"/>
                <a:ea typeface="+mn-ea"/>
                <a:cs typeface="+mn-cs"/>
              </a:rPr>
              <a:t>Step 1: </a:t>
            </a:r>
            <a:r>
              <a:rPr lang="en-SG" sz="1200" b="0" i="0" kern="1200" dirty="0">
                <a:solidFill>
                  <a:schemeClr val="tx1"/>
                </a:solidFill>
                <a:effectLst/>
                <a:latin typeface="+mn-lt"/>
                <a:ea typeface="+mn-ea"/>
                <a:cs typeface="+mn-cs"/>
              </a:rPr>
              <a:t>Node C requests the block via a GETDATA from node A. The attacker changes the content of the GETDATA such that it triggers the delivery of an older block from node A.</a:t>
            </a:r>
          </a:p>
          <a:p>
            <a:r>
              <a:rPr lang="en-SG" sz="1200" b="1" i="0" kern="1200" dirty="0">
                <a:solidFill>
                  <a:schemeClr val="tx1"/>
                </a:solidFill>
                <a:effectLst/>
                <a:latin typeface="+mn-lt"/>
                <a:ea typeface="+mn-ea"/>
                <a:cs typeface="+mn-cs"/>
              </a:rPr>
              <a:t>Step 2: </a:t>
            </a:r>
            <a:r>
              <a:rPr lang="en-SG" sz="1200" b="0" i="0" kern="1200" dirty="0">
                <a:solidFill>
                  <a:schemeClr val="tx1"/>
                </a:solidFill>
                <a:effectLst/>
                <a:latin typeface="+mn-lt"/>
                <a:ea typeface="+mn-ea"/>
                <a:cs typeface="+mn-cs"/>
              </a:rPr>
              <a:t>The older block is delivered.</a:t>
            </a:r>
          </a:p>
          <a:p>
            <a:r>
              <a:rPr lang="en-SG" sz="1200" b="1" i="0" kern="1200" dirty="0">
                <a:solidFill>
                  <a:schemeClr val="tx1"/>
                </a:solidFill>
                <a:effectLst/>
                <a:latin typeface="+mn-lt"/>
                <a:ea typeface="+mn-ea"/>
                <a:cs typeface="+mn-cs"/>
              </a:rPr>
              <a:t>Step 3: </a:t>
            </a:r>
            <a:r>
              <a:rPr lang="en-SG" sz="1200" b="0" i="0" kern="1200" dirty="0">
                <a:solidFill>
                  <a:schemeClr val="tx1"/>
                </a:solidFill>
                <a:effectLst/>
                <a:latin typeface="+mn-lt"/>
                <a:ea typeface="+mn-ea"/>
                <a:cs typeface="+mn-cs"/>
              </a:rPr>
              <a:t>Shortly before 20 minutes after the original block request made by node C, the attacker triggers its delivery by modifying another GETDATA message originated by C.</a:t>
            </a:r>
          </a:p>
          <a:p>
            <a:r>
              <a:rPr lang="en-SG" sz="1200" b="1" i="0" kern="1200" dirty="0">
                <a:solidFill>
                  <a:schemeClr val="tx1"/>
                </a:solidFill>
                <a:effectLst/>
                <a:latin typeface="+mn-lt"/>
                <a:ea typeface="+mn-ea"/>
                <a:cs typeface="+mn-cs"/>
              </a:rPr>
              <a:t>Step 4: </a:t>
            </a:r>
            <a:r>
              <a:rPr lang="en-SG" sz="1200" b="0" i="0" kern="1200" dirty="0">
                <a:solidFill>
                  <a:schemeClr val="tx1"/>
                </a:solidFill>
                <a:effectLst/>
                <a:latin typeface="+mn-lt"/>
                <a:ea typeface="+mn-ea"/>
                <a:cs typeface="+mn-cs"/>
              </a:rPr>
              <a:t>The block is delivered just before the 20 minutes timeout. The victim does not disconnect from node A.</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Already affecting BTC network! In 2015 November, 8% (447 nodes) of all BTC nodes were hijacked. </a:t>
            </a:r>
            <a:r>
              <a:rPr lang="en-SG" sz="1200" b="0" i="0" kern="1200">
                <a:solidFill>
                  <a:schemeClr val="tx1"/>
                </a:solidFill>
                <a:effectLst/>
                <a:latin typeface="+mn-lt"/>
                <a:ea typeface="+mn-ea"/>
                <a:cs typeface="+mn-cs"/>
              </a:rPr>
              <a:t>Now, at </a:t>
            </a:r>
            <a:r>
              <a:rPr lang="en-SG" sz="1200" b="0" i="0" kern="1200" dirty="0">
                <a:solidFill>
                  <a:schemeClr val="tx1"/>
                </a:solidFill>
                <a:effectLst/>
                <a:latin typeface="+mn-lt"/>
                <a:ea typeface="+mn-ea"/>
                <a:cs typeface="+mn-cs"/>
              </a:rPr>
              <a:t>least 100 BTC nodes are victims of BGP hijacks per month.</a:t>
            </a:r>
          </a:p>
          <a:p>
            <a:pPr marL="171450" indent="-171450">
              <a:buFont typeface="Wingdings" panose="05000000000000000000" pitchFamily="2" charset="2"/>
              <a:buChar char="à"/>
            </a:pP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29</a:t>
            </a:fld>
            <a:endParaRPr lang="en-US"/>
          </a:p>
        </p:txBody>
      </p:sp>
    </p:spTree>
    <p:extLst>
      <p:ext uri="{BB962C8B-B14F-4D97-AF65-F5344CB8AC3E}">
        <p14:creationId xmlns:p14="http://schemas.microsoft.com/office/powerpoint/2010/main" val="1314049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Can set Boolean before transfer or deduct transferable amount from the </a:t>
            </a:r>
            <a:r>
              <a:rPr lang="en-US" dirty="0" err="1"/>
              <a:t>msg.sender’s</a:t>
            </a:r>
            <a:r>
              <a:rPr lang="en-US" dirty="0"/>
              <a:t> balance before the actual transfer</a:t>
            </a:r>
          </a:p>
          <a:p>
            <a:r>
              <a:rPr lang="en-US" dirty="0"/>
              <a:t>DAO hack </a:t>
            </a:r>
            <a:r>
              <a:rPr lang="en-US" dirty="0">
                <a:sym typeface="Wingdings" panose="05000000000000000000" pitchFamily="2" charset="2"/>
              </a:rPr>
              <a:t>$60m</a:t>
            </a:r>
          </a:p>
          <a:p>
            <a:r>
              <a:rPr lang="en-US" dirty="0">
                <a:sym typeface="Wingdings" panose="05000000000000000000" pitchFamily="2" charset="2"/>
              </a:rPr>
              <a:t>15% of all Ether</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15</a:t>
            </a:fld>
            <a:endParaRPr lang="en-US"/>
          </a:p>
        </p:txBody>
      </p:sp>
    </p:spTree>
    <p:extLst>
      <p:ext uri="{BB962C8B-B14F-4D97-AF65-F5344CB8AC3E}">
        <p14:creationId xmlns:p14="http://schemas.microsoft.com/office/powerpoint/2010/main" val="418284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Wallet is created/used by another individual</a:t>
            </a:r>
          </a:p>
          <a:p>
            <a:pPr marL="228600" indent="-228600">
              <a:buAutoNum type="arabicParenR"/>
            </a:pPr>
            <a:r>
              <a:rPr lang="en-US" dirty="0"/>
              <a:t>Create Exploit contract</a:t>
            </a:r>
          </a:p>
          <a:p>
            <a:pPr marL="228600" indent="-228600">
              <a:buAutoNum type="arabicParenR"/>
            </a:pPr>
            <a:r>
              <a:rPr lang="en-US" dirty="0"/>
              <a:t>Trick victim to send a small amount of cryptocurrency to the Exploit Contract</a:t>
            </a:r>
          </a:p>
          <a:p>
            <a:pPr marL="228600" indent="-228600">
              <a:buAutoNum type="arabicParenR"/>
            </a:pPr>
            <a:r>
              <a:rPr lang="en-US" dirty="0"/>
              <a:t>Fallback function would be activated, and instantiates Wallet(victim)</a:t>
            </a:r>
          </a:p>
          <a:p>
            <a:pPr marL="228600" indent="-228600">
              <a:buAutoNum type="arabicParenR"/>
            </a:pPr>
            <a:r>
              <a:rPr lang="en-US" dirty="0"/>
              <a:t>Because </a:t>
            </a:r>
            <a:r>
              <a:rPr lang="en-US" dirty="0" err="1"/>
              <a:t>tx.origin</a:t>
            </a:r>
            <a:r>
              <a:rPr lang="en-US" dirty="0"/>
              <a:t> will be from the victim, the condition passes and it will send the entire balance of the Wallet to me</a:t>
            </a:r>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16</a:t>
            </a:fld>
            <a:endParaRPr lang="en-US"/>
          </a:p>
        </p:txBody>
      </p:sp>
    </p:spTree>
    <p:extLst>
      <p:ext uri="{BB962C8B-B14F-4D97-AF65-F5344CB8AC3E}">
        <p14:creationId xmlns:p14="http://schemas.microsoft.com/office/powerpoint/2010/main" val="323706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attack: $150m </a:t>
            </a:r>
          </a:p>
          <a:p>
            <a:r>
              <a:rPr lang="en-US" dirty="0"/>
              <a:t>2</a:t>
            </a:r>
            <a:r>
              <a:rPr lang="en-US" baseline="30000" dirty="0"/>
              <a:t>nd</a:t>
            </a:r>
            <a:r>
              <a:rPr lang="en-US" dirty="0"/>
              <a:t> Attack: $31 million</a:t>
            </a:r>
          </a:p>
          <a:p>
            <a:endParaRPr lang="en-US" dirty="0"/>
          </a:p>
          <a:p>
            <a:r>
              <a:rPr lang="en-US" dirty="0"/>
              <a:t>In the first example, vulnerability is </a:t>
            </a:r>
            <a:r>
              <a:rPr lang="en-US" dirty="0" err="1"/>
              <a:t>delegatecall</a:t>
            </a:r>
            <a:r>
              <a:rPr lang="en-US" dirty="0"/>
              <a:t>, which gives full power of the contract to another person.</a:t>
            </a:r>
          </a:p>
          <a:p>
            <a:r>
              <a:rPr lang="en-US" dirty="0"/>
              <a:t>In this case, notice that the execute function has no require(), so anyone can call the execute function and send money</a:t>
            </a:r>
          </a:p>
          <a:p>
            <a:endParaRPr lang="en-US" dirty="0"/>
          </a:p>
          <a:p>
            <a:r>
              <a:rPr lang="en-US" dirty="0"/>
              <a:t>In the second example, people did not </a:t>
            </a:r>
            <a:r>
              <a:rPr lang="en-US" dirty="0" err="1"/>
              <a:t>realise</a:t>
            </a:r>
            <a:r>
              <a:rPr lang="en-US" dirty="0"/>
              <a:t> that the </a:t>
            </a:r>
            <a:r>
              <a:rPr lang="en-US" dirty="0" err="1"/>
              <a:t>walletLibrary</a:t>
            </a:r>
            <a:r>
              <a:rPr lang="en-US" dirty="0"/>
              <a:t> is technically a Wallet as well, and hence it was never initialized. So one person </a:t>
            </a:r>
            <a:r>
              <a:rPr lang="en-US" dirty="0" err="1"/>
              <a:t>initWallet</a:t>
            </a:r>
            <a:r>
              <a:rPr lang="en-US"/>
              <a:t> the library and killed it.</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17</a:t>
            </a:fld>
            <a:endParaRPr lang="en-US"/>
          </a:p>
        </p:txBody>
      </p:sp>
    </p:spTree>
    <p:extLst>
      <p:ext uri="{BB962C8B-B14F-4D97-AF65-F5344CB8AC3E}">
        <p14:creationId xmlns:p14="http://schemas.microsoft.com/office/powerpoint/2010/main" val="3220146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Subjectivity</a:t>
            </a:r>
          </a:p>
          <a:p>
            <a:r>
              <a:rPr lang="en-US"/>
              <a:t>Costless Simulation</a:t>
            </a:r>
            <a:endParaRPr lang="en-US" dirty="0"/>
          </a:p>
          <a:p>
            <a:endParaRPr lang="en-US" dirty="0"/>
          </a:p>
          <a:p>
            <a:r>
              <a:rPr lang="en-US" dirty="0"/>
              <a:t>Mitigation:</a:t>
            </a:r>
          </a:p>
          <a:p>
            <a:r>
              <a:rPr lang="en-US" dirty="0"/>
              <a:t>Longest Chain rule + moving checkpoints</a:t>
            </a:r>
          </a:p>
          <a:p>
            <a:pPr marL="171450" indent="-171450">
              <a:buFont typeface="Wingdings" panose="05000000000000000000" pitchFamily="2" charset="2"/>
              <a:buChar char="à"/>
            </a:pPr>
            <a:r>
              <a:rPr lang="en-US" dirty="0">
                <a:sym typeface="Wingdings" panose="05000000000000000000" pitchFamily="2" charset="2"/>
              </a:rPr>
              <a:t>Doesn’t cover short range attacks, but that’s a different story</a:t>
            </a:r>
          </a:p>
          <a:p>
            <a:pPr marL="171450" indent="-171450">
              <a:buFont typeface="Wingdings" panose="05000000000000000000" pitchFamily="2" charset="2"/>
              <a:buChar char="à"/>
            </a:pPr>
            <a:r>
              <a:rPr lang="en-US" dirty="0">
                <a:sym typeface="Wingdings" panose="05000000000000000000" pitchFamily="2" charset="2"/>
              </a:rPr>
              <a:t>Key-Evolving Cryptography</a:t>
            </a:r>
          </a:p>
          <a:p>
            <a:pPr marL="628650" lvl="1" indent="-171450">
              <a:buFont typeface="Wingdings" panose="05000000000000000000" pitchFamily="2" charset="2"/>
              <a:buChar char="à"/>
            </a:pPr>
            <a:r>
              <a:rPr lang="en-US" dirty="0">
                <a:sym typeface="Wingdings" panose="05000000000000000000" pitchFamily="2" charset="2"/>
              </a:rPr>
              <a:t>Prevent Posterior corruption</a:t>
            </a:r>
          </a:p>
          <a:p>
            <a:pPr marL="171450" lvl="0" indent="-171450">
              <a:buFont typeface="Wingdings" panose="05000000000000000000" pitchFamily="2" charset="2"/>
              <a:buChar char="à"/>
            </a:pPr>
            <a:r>
              <a:rPr lang="en-US" dirty="0">
                <a:sym typeface="Wingdings" panose="05000000000000000000" pitchFamily="2" charset="2"/>
              </a:rPr>
              <a:t>Context-aware Transactions</a:t>
            </a:r>
          </a:p>
          <a:p>
            <a:pPr marL="628650" lvl="1" indent="-171450">
              <a:buFont typeface="Wingdings" panose="05000000000000000000" pitchFamily="2" charset="2"/>
              <a:buChar char="à"/>
            </a:pPr>
            <a:r>
              <a:rPr lang="en-US" dirty="0">
                <a:sym typeface="Wingdings" panose="05000000000000000000" pitchFamily="2" charset="2"/>
              </a:rPr>
              <a:t>Prevent wholesale copying of transactions</a:t>
            </a:r>
          </a:p>
          <a:p>
            <a:pPr marL="171450" lvl="0" indent="-171450">
              <a:buFont typeface="Wingdings" panose="05000000000000000000" pitchFamily="2" charset="2"/>
              <a:buChar char="à"/>
            </a:pPr>
            <a:r>
              <a:rPr lang="en-US" dirty="0">
                <a:sym typeface="Wingdings" panose="05000000000000000000" pitchFamily="2" charset="2"/>
              </a:rPr>
              <a:t>Plenitude Rule</a:t>
            </a:r>
          </a:p>
          <a:p>
            <a:pPr marL="628650" lvl="1" indent="-171450">
              <a:buFont typeface="Wingdings" panose="05000000000000000000" pitchFamily="2" charset="2"/>
              <a:buChar char="à"/>
            </a:pPr>
            <a:r>
              <a:rPr lang="en-US" dirty="0">
                <a:sym typeface="Wingdings" panose="05000000000000000000" pitchFamily="2" charset="2"/>
              </a:rPr>
              <a:t>Block density of branch</a:t>
            </a:r>
          </a:p>
          <a:p>
            <a:pPr marL="628650" lvl="1" indent="-171450">
              <a:buFont typeface="Wingdings" panose="05000000000000000000" pitchFamily="2" charset="2"/>
              <a:buChar char="à"/>
            </a:pPr>
            <a:r>
              <a:rPr lang="en-US" dirty="0">
                <a:sym typeface="Wingdings" panose="05000000000000000000" pitchFamily="2" charset="2"/>
              </a:rPr>
              <a:t>Identifies fake branches fast</a:t>
            </a:r>
          </a:p>
        </p:txBody>
      </p:sp>
      <p:sp>
        <p:nvSpPr>
          <p:cNvPr id="4" name="Slide Number Placeholder 3"/>
          <p:cNvSpPr>
            <a:spLocks noGrp="1"/>
          </p:cNvSpPr>
          <p:nvPr>
            <p:ph type="sldNum" sz="quarter" idx="10"/>
          </p:nvPr>
        </p:nvSpPr>
        <p:spPr/>
        <p:txBody>
          <a:bodyPr/>
          <a:lstStyle/>
          <a:p>
            <a:fld id="{6BB98AFB-CB0D-4DFE-87B9-B4B0D0DE73CD}" type="slidenum">
              <a:rPr lang="en-US" smtClean="0"/>
              <a:t>22</a:t>
            </a:fld>
            <a:endParaRPr lang="en-US"/>
          </a:p>
        </p:txBody>
      </p:sp>
    </p:spTree>
    <p:extLst>
      <p:ext uri="{BB962C8B-B14F-4D97-AF65-F5344CB8AC3E}">
        <p14:creationId xmlns:p14="http://schemas.microsoft.com/office/powerpoint/2010/main" val="238290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Attacker can wait for transactions to be made and quickly echo the transactions with modified data.</a:t>
            </a:r>
          </a:p>
          <a:p>
            <a:r>
              <a:rPr lang="en-US" dirty="0"/>
              <a:t>Network latency and other system factors gives this a real chance of happening.</a:t>
            </a:r>
          </a:p>
          <a:p>
            <a:endParaRPr lang="en-US" dirty="0"/>
          </a:p>
          <a:p>
            <a:r>
              <a:rPr lang="en-US" dirty="0"/>
              <a:t>Actually happened in the Mt </a:t>
            </a:r>
            <a:r>
              <a:rPr lang="en-US" dirty="0" err="1"/>
              <a:t>Gox</a:t>
            </a:r>
            <a:r>
              <a:rPr lang="en-US" dirty="0"/>
              <a:t> hack (or so they claimed), stealing 844,408 BTC (744,408 from customers, 100,00 from Mt </a:t>
            </a:r>
            <a:r>
              <a:rPr lang="en-US" dirty="0" err="1"/>
              <a:t>Gox</a:t>
            </a:r>
            <a:r>
              <a:rPr lang="en-US" dirty="0"/>
              <a:t>)</a:t>
            </a:r>
          </a:p>
          <a:p>
            <a:endParaRPr lang="en-US" dirty="0"/>
          </a:p>
          <a:p>
            <a:r>
              <a:rPr lang="en-US" dirty="0"/>
              <a:t>Solved with </a:t>
            </a:r>
            <a:r>
              <a:rPr lang="en-US" dirty="0" err="1"/>
              <a:t>SegWit</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23</a:t>
            </a:fld>
            <a:endParaRPr lang="en-US"/>
          </a:p>
        </p:txBody>
      </p:sp>
    </p:spTree>
    <p:extLst>
      <p:ext uri="{BB962C8B-B14F-4D97-AF65-F5344CB8AC3E}">
        <p14:creationId xmlns:p14="http://schemas.microsoft.com/office/powerpoint/2010/main" val="882911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EOS RAM is a more complicated concept. It does not precisely correspond to the RAM concept in computer science. Simply put, it is all the resources used except CPU and bandwidth in EOS, roughly corresponding to RAM and database in computer science sense.</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24</a:t>
            </a:fld>
            <a:endParaRPr lang="en-US"/>
          </a:p>
        </p:txBody>
      </p:sp>
    </p:spTree>
    <p:extLst>
      <p:ext uri="{BB962C8B-B14F-4D97-AF65-F5344CB8AC3E}">
        <p14:creationId xmlns:p14="http://schemas.microsoft.com/office/powerpoint/2010/main" val="1221914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Solved by including 3</a:t>
            </a:r>
            <a:r>
              <a:rPr lang="en-US" baseline="30000" dirty="0"/>
              <a:t>rd</a:t>
            </a:r>
            <a:r>
              <a:rPr lang="en-US" dirty="0"/>
              <a:t> phase </a:t>
            </a:r>
            <a:r>
              <a:rPr lang="en-US"/>
              <a:t>“Commit”</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25</a:t>
            </a:fld>
            <a:endParaRPr lang="en-US"/>
          </a:p>
        </p:txBody>
      </p:sp>
    </p:spTree>
    <p:extLst>
      <p:ext uri="{BB962C8B-B14F-4D97-AF65-F5344CB8AC3E}">
        <p14:creationId xmlns:p14="http://schemas.microsoft.com/office/powerpoint/2010/main" val="415756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ISPs (0.026%) host 30% of BTC network</a:t>
            </a:r>
          </a:p>
          <a:p>
            <a:r>
              <a:rPr lang="en-US" dirty="0"/>
              <a:t>3 ISPs can view 60% of BTC traffic</a:t>
            </a:r>
          </a:p>
          <a:p>
            <a:endParaRPr lang="en-US" dirty="0"/>
          </a:p>
          <a:p>
            <a:r>
              <a:rPr lang="en-SG" sz="1200" b="0" i="0" kern="1200" dirty="0">
                <a:solidFill>
                  <a:schemeClr val="tx1"/>
                </a:solidFill>
                <a:effectLst/>
                <a:latin typeface="+mn-lt"/>
                <a:ea typeface="+mn-ea"/>
                <a:cs typeface="+mn-cs"/>
              </a:rPr>
              <a:t>By preventing nodes within a component to communicate with nodes outside of it, the attacker forces the creation of parallel blockchains. After the attack stops, all blocks mined within the smaller component will be discarded together with all included transactions and the miners revenue.</a:t>
            </a:r>
          </a:p>
          <a:p>
            <a:endParaRPr lang="en-SG" sz="1200" b="0" i="0" kern="1200" dirty="0">
              <a:solidFill>
                <a:schemeClr val="tx1"/>
              </a:solidFill>
              <a:effectLst/>
              <a:latin typeface="+mn-lt"/>
              <a:ea typeface="+mn-ea"/>
              <a:cs typeface="+mn-cs"/>
            </a:endParaRPr>
          </a:p>
          <a:p>
            <a:r>
              <a:rPr lang="en-SG" sz="1200" b="1" i="0" kern="1200" dirty="0">
                <a:solidFill>
                  <a:schemeClr val="tx1"/>
                </a:solidFill>
                <a:effectLst/>
                <a:latin typeface="+mn-lt"/>
                <a:ea typeface="+mn-ea"/>
                <a:cs typeface="+mn-cs"/>
              </a:rPr>
              <a:t>Step 0: </a:t>
            </a:r>
            <a:r>
              <a:rPr lang="en-SG" sz="1200" b="0" i="0" kern="1200" dirty="0">
                <a:solidFill>
                  <a:schemeClr val="tx1"/>
                </a:solidFill>
                <a:effectLst/>
                <a:latin typeface="+mn-lt"/>
                <a:ea typeface="+mn-ea"/>
                <a:cs typeface="+mn-cs"/>
              </a:rPr>
              <a:t>Nodes of the left and the right side of the network communicate via Bitcoin connections denoted by blue lines.</a:t>
            </a:r>
          </a:p>
          <a:p>
            <a:r>
              <a:rPr lang="en-SG" sz="1200" b="1" i="0" kern="1200" dirty="0">
                <a:solidFill>
                  <a:schemeClr val="tx1"/>
                </a:solidFill>
                <a:effectLst/>
                <a:latin typeface="+mn-lt"/>
                <a:ea typeface="+mn-ea"/>
                <a:cs typeface="+mn-cs"/>
              </a:rPr>
              <a:t>Step 1: </a:t>
            </a:r>
            <a:r>
              <a:rPr lang="en-SG" sz="1200" b="0" i="0" kern="1200" dirty="0">
                <a:solidFill>
                  <a:schemeClr val="tx1"/>
                </a:solidFill>
                <a:effectLst/>
                <a:latin typeface="+mn-lt"/>
                <a:ea typeface="+mn-ea"/>
                <a:cs typeface="+mn-cs"/>
              </a:rPr>
              <a:t>The attacker wishes to split the network into two disjoint components: one on the left hand-side and one on the right hand-side.</a:t>
            </a:r>
          </a:p>
          <a:p>
            <a:r>
              <a:rPr lang="en-SG" sz="1200" b="1" i="0" kern="1200" dirty="0">
                <a:solidFill>
                  <a:schemeClr val="tx1"/>
                </a:solidFill>
                <a:effectLst/>
                <a:latin typeface="+mn-lt"/>
                <a:ea typeface="+mn-ea"/>
                <a:cs typeface="+mn-cs"/>
              </a:rPr>
              <a:t>Step 2: </a:t>
            </a:r>
            <a:r>
              <a:rPr lang="en-SG" sz="1200" b="0" i="0" kern="1200" dirty="0">
                <a:solidFill>
                  <a:schemeClr val="tx1"/>
                </a:solidFill>
                <a:effectLst/>
                <a:latin typeface="+mn-lt"/>
                <a:ea typeface="+mn-ea"/>
                <a:cs typeface="+mn-cs"/>
              </a:rPr>
              <a:t>The attacker attracts the traffic destined to the left nodes by performing a BGP hijack.</a:t>
            </a:r>
          </a:p>
          <a:p>
            <a:r>
              <a:rPr lang="en-SG" sz="1200" b="1" i="0" kern="1200" dirty="0">
                <a:solidFill>
                  <a:schemeClr val="tx1"/>
                </a:solidFill>
                <a:effectLst/>
                <a:latin typeface="+mn-lt"/>
                <a:ea typeface="+mn-ea"/>
                <a:cs typeface="+mn-cs"/>
              </a:rPr>
              <a:t>Step 3: </a:t>
            </a:r>
            <a:r>
              <a:rPr lang="en-SG" sz="1200" b="0" i="0" kern="1200" dirty="0">
                <a:solidFill>
                  <a:schemeClr val="tx1"/>
                </a:solidFill>
                <a:effectLst/>
                <a:latin typeface="+mn-lt"/>
                <a:ea typeface="+mn-ea"/>
                <a:cs typeface="+mn-cs"/>
              </a:rPr>
              <a:t>Soon after the hijack, all traffic sent from the right to the left side is forwarded through the attacker (red lines).</a:t>
            </a:r>
          </a:p>
          <a:p>
            <a:r>
              <a:rPr lang="en-SG" sz="1200" b="1" i="0" kern="1200" dirty="0">
                <a:solidFill>
                  <a:schemeClr val="tx1"/>
                </a:solidFill>
                <a:effectLst/>
                <a:latin typeface="+mn-lt"/>
                <a:ea typeface="+mn-ea"/>
                <a:cs typeface="+mn-cs"/>
              </a:rPr>
              <a:t>Step 4: </a:t>
            </a:r>
            <a:r>
              <a:rPr lang="en-SG" sz="1200" b="0" i="0" kern="1200" dirty="0">
                <a:solidFill>
                  <a:schemeClr val="tx1"/>
                </a:solidFill>
                <a:effectLst/>
                <a:latin typeface="+mn-lt"/>
                <a:ea typeface="+mn-ea"/>
                <a:cs typeface="+mn-cs"/>
              </a:rPr>
              <a:t>The attacker cuts these connections, effectively partitioning the network into two pieces.</a:t>
            </a:r>
          </a:p>
          <a:p>
            <a:r>
              <a:rPr lang="en-SG" sz="1200" b="1" i="0" kern="1200" dirty="0">
                <a:solidFill>
                  <a:schemeClr val="tx1"/>
                </a:solidFill>
                <a:effectLst/>
                <a:latin typeface="+mn-lt"/>
                <a:ea typeface="+mn-ea"/>
                <a:cs typeface="+mn-cs"/>
              </a:rPr>
              <a:t>Step 5: </a:t>
            </a:r>
            <a:r>
              <a:rPr lang="en-SG" sz="1200" b="0" i="0" kern="1200" dirty="0">
                <a:solidFill>
                  <a:schemeClr val="tx1"/>
                </a:solidFill>
                <a:effectLst/>
                <a:latin typeface="+mn-lt"/>
                <a:ea typeface="+mn-ea"/>
                <a:cs typeface="+mn-cs"/>
              </a:rPr>
              <a:t>During the attack, nodes within each side continue communicating with nodes of the same side</a:t>
            </a:r>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28</a:t>
            </a:fld>
            <a:endParaRPr lang="en-US"/>
          </a:p>
        </p:txBody>
      </p:sp>
    </p:spTree>
    <p:extLst>
      <p:ext uri="{BB962C8B-B14F-4D97-AF65-F5344CB8AC3E}">
        <p14:creationId xmlns:p14="http://schemas.microsoft.com/office/powerpoint/2010/main" val="1842495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10/26/2018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10/26/2018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10/26/2018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10/26/2018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a:t>Click to edit Master title style</a:t>
            </a:r>
            <a:endParaRPr/>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10/26/2018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5212"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464598"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3E0FA9E5-6744-4841-888F-9E7CC0C2B7EC}" type="datetimeFigureOut">
              <a:rPr lang="en-US"/>
              <a:t>10/26/2018</a:t>
            </a:fld>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06521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521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50005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0005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3E0FA9E5-6744-4841-888F-9E7CC0C2B7EC}" type="datetimeFigureOut">
              <a:rPr lang="en-US"/>
              <a:t>10/26/2018</a:t>
            </a:fld>
            <a:endParaRPr/>
          </a:p>
        </p:txBody>
      </p:sp>
      <p:sp>
        <p:nvSpPr>
          <p:cNvPr id="9" name="Slide Number Placeholder 8"/>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3E0FA9E5-6744-4841-888F-9E7CC0C2B7EC}" type="datetimeFigureOut">
              <a:rPr lang="en-US"/>
              <a:t>10/26/2018</a:t>
            </a:fld>
            <a:endParaRPr/>
          </a:p>
        </p:txBody>
      </p:sp>
      <p:sp>
        <p:nvSpPr>
          <p:cNvPr id="5" name="Slide Number Placeholder 4"/>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3E0FA9E5-6744-4841-888F-9E7CC0C2B7EC}" type="datetimeFigureOut">
              <a:rPr lang="en-US"/>
              <a:t>10/26/2018</a:t>
            </a:fld>
            <a:endParaRPr/>
          </a:p>
        </p:txBody>
      </p:sp>
      <p:sp>
        <p:nvSpPr>
          <p:cNvPr id="4" name="Slide Number Placeholder 3"/>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rmAutofit/>
          </a:bodyPr>
          <a:lstStyle>
            <a:lvl1pPr algn="l">
              <a:defRPr sz="3600" b="1"/>
            </a:lvl1pPr>
          </a:lstStyle>
          <a:p>
            <a:r>
              <a:rPr lang="en-US"/>
              <a:t>Click to edit Master title style</a:t>
            </a:r>
            <a:endParaRPr/>
          </a:p>
        </p:txBody>
      </p:sp>
      <p:sp>
        <p:nvSpPr>
          <p:cNvPr id="3" name="Content Placeholder 2"/>
          <p:cNvSpPr>
            <a:spLocks noGrp="1"/>
          </p:cNvSpPr>
          <p:nvPr>
            <p:ph idx="1"/>
          </p:nvPr>
        </p:nvSpPr>
        <p:spPr>
          <a:xfrm>
            <a:off x="5865813" y="533400"/>
            <a:ext cx="58674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3E0FA9E5-6744-4841-888F-9E7CC0C2B7EC}" type="datetimeFigureOut">
              <a:rPr lang="en-US"/>
              <a:t>10/26/2018</a:t>
            </a:fld>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533400"/>
            <a:ext cx="8686801"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r>
              <a:rPr lang="en-US" dirty="0"/>
              <a:t>Add a footer</a:t>
            </a:r>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E0FA9E5-6744-4841-888F-9E7CC0C2B7EC}" type="datetimeFigureOut">
              <a:rPr lang="en-US" smtClean="0"/>
              <a:pPr/>
              <a:t>10/26/2018</a:t>
            </a:fld>
            <a:endParaRPr lang="en-US"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b="1" kern="120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6400798" cy="2514601"/>
          </a:xfrm>
        </p:spPr>
        <p:txBody>
          <a:bodyPr/>
          <a:lstStyle/>
          <a:p>
            <a:r>
              <a:rPr lang="en-US" dirty="0"/>
              <a:t>Blockchain &amp; </a:t>
            </a:r>
            <a:br>
              <a:rPr lang="en-US" dirty="0"/>
            </a:br>
            <a:r>
              <a:rPr lang="en-US" dirty="0"/>
              <a:t>Smart Contract </a:t>
            </a:r>
            <a:br>
              <a:rPr lang="en-US" dirty="0"/>
            </a:br>
            <a:r>
              <a:rPr lang="en-US" dirty="0"/>
              <a:t>Attack Vectors</a:t>
            </a:r>
          </a:p>
        </p:txBody>
      </p:sp>
      <p:sp>
        <p:nvSpPr>
          <p:cNvPr id="3" name="Subtitle 2"/>
          <p:cNvSpPr>
            <a:spLocks noGrp="1"/>
          </p:cNvSpPr>
          <p:nvPr>
            <p:ph type="subTitle" idx="1"/>
          </p:nvPr>
        </p:nvSpPr>
        <p:spPr/>
        <p:txBody>
          <a:bodyPr/>
          <a:lstStyle/>
          <a:p>
            <a:r>
              <a:rPr lang="en-US" dirty="0"/>
              <a:t>Jorden Seet</a:t>
            </a:r>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BCEC-EBA6-4D0B-87E9-530016301539}"/>
              </a:ext>
            </a:extLst>
          </p:cNvPr>
          <p:cNvSpPr>
            <a:spLocks noGrp="1"/>
          </p:cNvSpPr>
          <p:nvPr>
            <p:ph type="title"/>
          </p:nvPr>
        </p:nvSpPr>
        <p:spPr/>
        <p:txBody>
          <a:bodyPr/>
          <a:lstStyle/>
          <a:p>
            <a:r>
              <a:rPr lang="en-US" dirty="0"/>
              <a:t>Why do Smart Contracts need Blockchain?</a:t>
            </a:r>
          </a:p>
        </p:txBody>
      </p:sp>
      <p:sp>
        <p:nvSpPr>
          <p:cNvPr id="3" name="Content Placeholder 2">
            <a:extLst>
              <a:ext uri="{FF2B5EF4-FFF2-40B4-BE49-F238E27FC236}">
                <a16:creationId xmlns:a16="http://schemas.microsoft.com/office/drawing/2014/main" id="{1CC00AAF-4154-4832-95FC-51914A9500A8}"/>
              </a:ext>
            </a:extLst>
          </p:cNvPr>
          <p:cNvSpPr>
            <a:spLocks noGrp="1"/>
          </p:cNvSpPr>
          <p:nvPr>
            <p:ph idx="1"/>
          </p:nvPr>
        </p:nvSpPr>
        <p:spPr/>
        <p:txBody>
          <a:bodyPr/>
          <a:lstStyle/>
          <a:p>
            <a:r>
              <a:rPr lang="en-US" dirty="0"/>
              <a:t>Smart Contracts require witnesses</a:t>
            </a:r>
          </a:p>
          <a:p>
            <a:pPr lvl="1"/>
            <a:r>
              <a:rPr lang="en-SG" dirty="0"/>
              <a:t>Honest nodes operating (anonymously) in a distributed network</a:t>
            </a:r>
          </a:p>
          <a:p>
            <a:r>
              <a:rPr lang="en-SG" dirty="0"/>
              <a:t>Nodes may not necessarily be honest</a:t>
            </a:r>
          </a:p>
          <a:p>
            <a:r>
              <a:rPr lang="en-SG" dirty="0"/>
              <a:t>Smart Contracts need a Byzantine Fault Tolerant environment</a:t>
            </a:r>
          </a:p>
          <a:p>
            <a:pPr lvl="1"/>
            <a:r>
              <a:rPr lang="en-SG" dirty="0"/>
              <a:t>Consensus must be reached amidst failure of nodes</a:t>
            </a:r>
          </a:p>
          <a:p>
            <a:pPr lvl="1"/>
            <a:r>
              <a:rPr lang="en-SG" dirty="0"/>
              <a:t>Ensured (to a higher degree) through the Blockchain</a:t>
            </a:r>
          </a:p>
        </p:txBody>
      </p:sp>
    </p:spTree>
    <p:extLst>
      <p:ext uri="{BB962C8B-B14F-4D97-AF65-F5344CB8AC3E}">
        <p14:creationId xmlns:p14="http://schemas.microsoft.com/office/powerpoint/2010/main" val="417149827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7BE6-380C-4985-B33C-DE01E930D3E2}"/>
              </a:ext>
            </a:extLst>
          </p:cNvPr>
          <p:cNvSpPr>
            <a:spLocks noGrp="1"/>
          </p:cNvSpPr>
          <p:nvPr>
            <p:ph type="title"/>
          </p:nvPr>
        </p:nvSpPr>
        <p:spPr>
          <a:xfrm>
            <a:off x="1065214" y="533400"/>
            <a:ext cx="9296398" cy="2286000"/>
          </a:xfrm>
        </p:spPr>
        <p:txBody>
          <a:bodyPr/>
          <a:lstStyle/>
          <a:p>
            <a:r>
              <a:rPr lang="en-US" dirty="0"/>
              <a:t>Smart Contract Attack Vectors</a:t>
            </a:r>
          </a:p>
        </p:txBody>
      </p:sp>
      <p:sp>
        <p:nvSpPr>
          <p:cNvPr id="3" name="Text Placeholder 2">
            <a:extLst>
              <a:ext uri="{FF2B5EF4-FFF2-40B4-BE49-F238E27FC236}">
                <a16:creationId xmlns:a16="http://schemas.microsoft.com/office/drawing/2014/main" id="{DDA02003-4076-4332-9092-DD1CB3F843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159061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batchtransfer erc20">
            <a:extLst>
              <a:ext uri="{FF2B5EF4-FFF2-40B4-BE49-F238E27FC236}">
                <a16:creationId xmlns:a16="http://schemas.microsoft.com/office/drawing/2014/main" id="{0C41A75C-B268-4016-BB1C-8DF65A282E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074"/>
          <a:stretch/>
        </p:blipFill>
        <p:spPr bwMode="auto">
          <a:xfrm>
            <a:off x="-1588" y="3118366"/>
            <a:ext cx="12188825" cy="3751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A45675-8FEB-4A05-B236-1D514596BB88}"/>
              </a:ext>
            </a:extLst>
          </p:cNvPr>
          <p:cNvSpPr>
            <a:spLocks noGrp="1"/>
          </p:cNvSpPr>
          <p:nvPr>
            <p:ph type="title"/>
          </p:nvPr>
        </p:nvSpPr>
        <p:spPr/>
        <p:txBody>
          <a:bodyPr/>
          <a:lstStyle/>
          <a:p>
            <a:r>
              <a:rPr lang="en-US" dirty="0"/>
              <a:t>Integer Underflow/Overflow</a:t>
            </a:r>
          </a:p>
        </p:txBody>
      </p:sp>
      <p:sp>
        <p:nvSpPr>
          <p:cNvPr id="3" name="Content Placeholder 2">
            <a:extLst>
              <a:ext uri="{FF2B5EF4-FFF2-40B4-BE49-F238E27FC236}">
                <a16:creationId xmlns:a16="http://schemas.microsoft.com/office/drawing/2014/main" id="{2368CF41-6936-44C0-A545-183D41D98C85}"/>
              </a:ext>
            </a:extLst>
          </p:cNvPr>
          <p:cNvSpPr>
            <a:spLocks noGrp="1"/>
          </p:cNvSpPr>
          <p:nvPr>
            <p:ph idx="1"/>
          </p:nvPr>
        </p:nvSpPr>
        <p:spPr/>
        <p:txBody>
          <a:bodyPr/>
          <a:lstStyle/>
          <a:p>
            <a:r>
              <a:rPr lang="en-US" dirty="0"/>
              <a:t>When one puts in a value that exceeds the limit, the value becomes something else.</a:t>
            </a:r>
          </a:p>
          <a:p>
            <a:r>
              <a:rPr lang="en-US" dirty="0" err="1"/>
              <a:t>Uints</a:t>
            </a:r>
            <a:r>
              <a:rPr lang="en-US" dirty="0"/>
              <a:t> have a max value of 2</a:t>
            </a:r>
            <a:r>
              <a:rPr lang="en-US" baseline="30000" dirty="0"/>
              <a:t>256 </a:t>
            </a:r>
            <a:r>
              <a:rPr lang="en-US" dirty="0"/>
              <a:t>– 1, in Solidity it wraps after max value to 0</a:t>
            </a:r>
          </a:p>
        </p:txBody>
      </p:sp>
      <p:sp>
        <p:nvSpPr>
          <p:cNvPr id="4" name="TextBox 3">
            <a:extLst>
              <a:ext uri="{FF2B5EF4-FFF2-40B4-BE49-F238E27FC236}">
                <a16:creationId xmlns:a16="http://schemas.microsoft.com/office/drawing/2014/main" id="{E0E72129-2649-487F-B7CA-1D79A05AD9D9}"/>
              </a:ext>
            </a:extLst>
          </p:cNvPr>
          <p:cNvSpPr txBox="1"/>
          <p:nvPr/>
        </p:nvSpPr>
        <p:spPr>
          <a:xfrm>
            <a:off x="5789614" y="3601134"/>
            <a:ext cx="5029199" cy="646331"/>
          </a:xfrm>
          <a:prstGeom prst="rect">
            <a:avLst/>
          </a:prstGeom>
          <a:noFill/>
        </p:spPr>
        <p:txBody>
          <a:bodyPr wrap="square" rtlCol="0">
            <a:spAutoFit/>
          </a:bodyPr>
          <a:lstStyle/>
          <a:p>
            <a:r>
              <a:rPr lang="en-US" dirty="0">
                <a:solidFill>
                  <a:srgbClr val="FF0000"/>
                </a:solidFill>
              </a:rPr>
              <a:t>What happens if we call (2</a:t>
            </a:r>
            <a:r>
              <a:rPr lang="en-US" baseline="30000" dirty="0">
                <a:solidFill>
                  <a:srgbClr val="FF0000"/>
                </a:solidFill>
              </a:rPr>
              <a:t>256 </a:t>
            </a:r>
            <a:r>
              <a:rPr lang="en-US" dirty="0">
                <a:solidFill>
                  <a:srgbClr val="FF0000"/>
                </a:solidFill>
              </a:rPr>
              <a:t>)/2 = 8*16^63</a:t>
            </a:r>
          </a:p>
          <a:p>
            <a:r>
              <a:rPr lang="en-US" dirty="0">
                <a:solidFill>
                  <a:srgbClr val="FF0000"/>
                </a:solidFill>
              </a:rPr>
              <a:t>with 2 addresses?</a:t>
            </a:r>
          </a:p>
        </p:txBody>
      </p:sp>
      <p:pic>
        <p:nvPicPr>
          <p:cNvPr id="5" name="Picture 4">
            <a:extLst>
              <a:ext uri="{FF2B5EF4-FFF2-40B4-BE49-F238E27FC236}">
                <a16:creationId xmlns:a16="http://schemas.microsoft.com/office/drawing/2014/main" id="{4974974D-8D66-4177-ABDD-C245D83D9285}"/>
              </a:ext>
            </a:extLst>
          </p:cNvPr>
          <p:cNvPicPr>
            <a:picLocks noChangeAspect="1"/>
          </p:cNvPicPr>
          <p:nvPr/>
        </p:nvPicPr>
        <p:blipFill>
          <a:blip r:embed="rId4"/>
          <a:stretch>
            <a:fillRect/>
          </a:stretch>
        </p:blipFill>
        <p:spPr>
          <a:xfrm>
            <a:off x="-1588" y="3074662"/>
            <a:ext cx="10972800" cy="3838669"/>
          </a:xfrm>
          <a:prstGeom prst="rect">
            <a:avLst/>
          </a:prstGeom>
        </p:spPr>
      </p:pic>
      <p:cxnSp>
        <p:nvCxnSpPr>
          <p:cNvPr id="7" name="Straight Connector 6">
            <a:extLst>
              <a:ext uri="{FF2B5EF4-FFF2-40B4-BE49-F238E27FC236}">
                <a16:creationId xmlns:a16="http://schemas.microsoft.com/office/drawing/2014/main" id="{678FD16E-757C-4B9A-BD37-8C0774C4CDFD}"/>
              </a:ext>
            </a:extLst>
          </p:cNvPr>
          <p:cNvCxnSpPr/>
          <p:nvPr/>
        </p:nvCxnSpPr>
        <p:spPr>
          <a:xfrm>
            <a:off x="2284412" y="5410200"/>
            <a:ext cx="23622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D9134E38-487D-4F39-A803-9B51F61AB74C}"/>
              </a:ext>
            </a:extLst>
          </p:cNvPr>
          <p:cNvCxnSpPr/>
          <p:nvPr/>
        </p:nvCxnSpPr>
        <p:spPr>
          <a:xfrm>
            <a:off x="2284412" y="5638800"/>
            <a:ext cx="23622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064D8D54-D49D-48D4-B99C-CFDC435A2F20}"/>
              </a:ext>
            </a:extLst>
          </p:cNvPr>
          <p:cNvCxnSpPr/>
          <p:nvPr/>
        </p:nvCxnSpPr>
        <p:spPr>
          <a:xfrm>
            <a:off x="4646612" y="5638800"/>
            <a:ext cx="68580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6BF8B0-C8BC-463A-AF76-192E1C9EC4D6}"/>
              </a:ext>
            </a:extLst>
          </p:cNvPr>
          <p:cNvSpPr txBox="1"/>
          <p:nvPr/>
        </p:nvSpPr>
        <p:spPr>
          <a:xfrm>
            <a:off x="5484812" y="5638800"/>
            <a:ext cx="2895600" cy="369332"/>
          </a:xfrm>
          <a:prstGeom prst="rect">
            <a:avLst/>
          </a:prstGeom>
          <a:noFill/>
        </p:spPr>
        <p:txBody>
          <a:bodyPr wrap="square" rtlCol="0">
            <a:spAutoFit/>
          </a:bodyPr>
          <a:lstStyle/>
          <a:p>
            <a:r>
              <a:rPr lang="en-US" dirty="0">
                <a:solidFill>
                  <a:srgbClr val="FF0000"/>
                </a:solidFill>
              </a:rPr>
              <a:t>92.2 Billion BTC each!</a:t>
            </a:r>
          </a:p>
        </p:txBody>
      </p:sp>
    </p:spTree>
    <p:extLst>
      <p:ext uri="{BB962C8B-B14F-4D97-AF65-F5344CB8AC3E}">
        <p14:creationId xmlns:p14="http://schemas.microsoft.com/office/powerpoint/2010/main" val="146634351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xit" presetSubtype="0" fill="hold" nodeType="withEffect">
                                  <p:stCondLst>
                                    <p:cond delay="0"/>
                                  </p:stCondLst>
                                  <p:childTnLst>
                                    <p:animEffect transition="out" filter="fade">
                                      <p:cBhvr>
                                        <p:cTn id="29" dur="500"/>
                                        <p:tgtEl>
                                          <p:spTgt spid="1030"/>
                                        </p:tgtEl>
                                      </p:cBhvr>
                                    </p:animEffect>
                                    <p:set>
                                      <p:cBhvr>
                                        <p:cTn id="30" dur="1" fill="hold">
                                          <p:stCondLst>
                                            <p:cond delay="499"/>
                                          </p:stCondLst>
                                        </p:cTn>
                                        <p:tgtEl>
                                          <p:spTgt spid="10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401C-7890-4A99-B25C-AE7800F086D4}"/>
              </a:ext>
            </a:extLst>
          </p:cNvPr>
          <p:cNvSpPr>
            <a:spLocks noGrp="1"/>
          </p:cNvSpPr>
          <p:nvPr>
            <p:ph type="title"/>
          </p:nvPr>
        </p:nvSpPr>
        <p:spPr/>
        <p:txBody>
          <a:bodyPr/>
          <a:lstStyle/>
          <a:p>
            <a:r>
              <a:rPr lang="en-US" dirty="0"/>
              <a:t>Timestamp Dependence</a:t>
            </a:r>
          </a:p>
        </p:txBody>
      </p:sp>
      <p:sp>
        <p:nvSpPr>
          <p:cNvPr id="3" name="Content Placeholder 2">
            <a:extLst>
              <a:ext uri="{FF2B5EF4-FFF2-40B4-BE49-F238E27FC236}">
                <a16:creationId xmlns:a16="http://schemas.microsoft.com/office/drawing/2014/main" id="{A5F6574F-074E-4010-A187-23D45A67E521}"/>
              </a:ext>
            </a:extLst>
          </p:cNvPr>
          <p:cNvSpPr>
            <a:spLocks noGrp="1"/>
          </p:cNvSpPr>
          <p:nvPr>
            <p:ph idx="1"/>
          </p:nvPr>
        </p:nvSpPr>
        <p:spPr/>
        <p:txBody>
          <a:bodyPr/>
          <a:lstStyle/>
          <a:p>
            <a:r>
              <a:rPr lang="en-US" dirty="0"/>
              <a:t>Dangerous to attempt pseudo-random number generation via block timestamps</a:t>
            </a:r>
          </a:p>
          <a:p>
            <a:pPr lvl="1"/>
            <a:r>
              <a:rPr lang="en-US" dirty="0"/>
              <a:t>Deterministic, attackers can determine the “random” variable</a:t>
            </a:r>
          </a:p>
        </p:txBody>
      </p:sp>
      <p:pic>
        <p:nvPicPr>
          <p:cNvPr id="4" name="Picture 3">
            <a:extLst>
              <a:ext uri="{FF2B5EF4-FFF2-40B4-BE49-F238E27FC236}">
                <a16:creationId xmlns:a16="http://schemas.microsoft.com/office/drawing/2014/main" id="{F56DB5CC-6B31-4974-8237-A7A98DAB8B5F}"/>
              </a:ext>
            </a:extLst>
          </p:cNvPr>
          <p:cNvPicPr>
            <a:picLocks noChangeAspect="1"/>
          </p:cNvPicPr>
          <p:nvPr/>
        </p:nvPicPr>
        <p:blipFill>
          <a:blip r:embed="rId2"/>
          <a:stretch>
            <a:fillRect/>
          </a:stretch>
        </p:blipFill>
        <p:spPr>
          <a:xfrm>
            <a:off x="1979612" y="3019424"/>
            <a:ext cx="7477125" cy="3838575"/>
          </a:xfrm>
          <a:prstGeom prst="rect">
            <a:avLst/>
          </a:prstGeom>
        </p:spPr>
      </p:pic>
    </p:spTree>
    <p:extLst>
      <p:ext uri="{BB962C8B-B14F-4D97-AF65-F5344CB8AC3E}">
        <p14:creationId xmlns:p14="http://schemas.microsoft.com/office/powerpoint/2010/main" val="397964587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5BF6-7C8C-406E-B799-776AB4D84D2E}"/>
              </a:ext>
            </a:extLst>
          </p:cNvPr>
          <p:cNvSpPr>
            <a:spLocks noGrp="1"/>
          </p:cNvSpPr>
          <p:nvPr>
            <p:ph type="title"/>
          </p:nvPr>
        </p:nvSpPr>
        <p:spPr/>
        <p:txBody>
          <a:bodyPr/>
          <a:lstStyle/>
          <a:p>
            <a:r>
              <a:rPr lang="en-US" dirty="0"/>
              <a:t>Denial of Service – Smart Contract level</a:t>
            </a:r>
          </a:p>
        </p:txBody>
      </p:sp>
      <p:sp>
        <p:nvSpPr>
          <p:cNvPr id="3" name="Content Placeholder 2">
            <a:extLst>
              <a:ext uri="{FF2B5EF4-FFF2-40B4-BE49-F238E27FC236}">
                <a16:creationId xmlns:a16="http://schemas.microsoft.com/office/drawing/2014/main" id="{B8CB2029-93A1-4A29-AD65-2478ACDA483F}"/>
              </a:ext>
            </a:extLst>
          </p:cNvPr>
          <p:cNvSpPr>
            <a:spLocks noGrp="1"/>
          </p:cNvSpPr>
          <p:nvPr>
            <p:ph idx="1"/>
          </p:nvPr>
        </p:nvSpPr>
        <p:spPr/>
        <p:txBody>
          <a:bodyPr/>
          <a:lstStyle/>
          <a:p>
            <a:r>
              <a:rPr lang="en-US" dirty="0"/>
              <a:t>Smart contracts can indicate if they are “payable”</a:t>
            </a:r>
          </a:p>
          <a:p>
            <a:pPr lvl="1"/>
            <a:r>
              <a:rPr lang="en-US" dirty="0"/>
              <a:t>Non-payable functions/contracts cannot receive cryptocurrency</a:t>
            </a:r>
          </a:p>
          <a:p>
            <a:endParaRPr lang="en-US" dirty="0"/>
          </a:p>
        </p:txBody>
      </p:sp>
      <p:pic>
        <p:nvPicPr>
          <p:cNvPr id="4" name="Picture 3" descr="https://lh4.googleusercontent.com/hizBAF9hoDk7Xe3Gr4RvHJwyFYaA0JcS4maxuT6ZMcGTc54rvZuPhcUGTrLoMMQ1VcIFR6yY6f4SE3Cr4UzkWJDyknzvR9Vg3wLBvoxyU7GolQyxiAqfEj8BND4o4_jGPVCkWD9d">
            <a:extLst>
              <a:ext uri="{FF2B5EF4-FFF2-40B4-BE49-F238E27FC236}">
                <a16:creationId xmlns:a16="http://schemas.microsoft.com/office/drawing/2014/main" id="{E641CAB6-0ACE-4315-861E-931D12C76B9A}"/>
              </a:ext>
            </a:extLst>
          </p:cNvPr>
          <p:cNvPicPr/>
          <p:nvPr/>
        </p:nvPicPr>
        <p:blipFill rotWithShape="1">
          <a:blip r:embed="rId2">
            <a:extLst>
              <a:ext uri="{28A0092B-C50C-407E-A947-70E740481C1C}">
                <a14:useLocalDpi xmlns:a14="http://schemas.microsoft.com/office/drawing/2010/main" val="0"/>
              </a:ext>
            </a:extLst>
          </a:blip>
          <a:srcRect t="11529" b="5647"/>
          <a:stretch/>
        </p:blipFill>
        <p:spPr bwMode="auto">
          <a:xfrm>
            <a:off x="1065212" y="2667000"/>
            <a:ext cx="7772400" cy="4191000"/>
          </a:xfrm>
          <a:prstGeom prst="rect">
            <a:avLst/>
          </a:prstGeom>
          <a:noFill/>
          <a:ln>
            <a:noFill/>
          </a:ln>
        </p:spPr>
      </p:pic>
    </p:spTree>
    <p:extLst>
      <p:ext uri="{BB962C8B-B14F-4D97-AF65-F5344CB8AC3E}">
        <p14:creationId xmlns:p14="http://schemas.microsoft.com/office/powerpoint/2010/main" val="334801151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C855F0-73D6-4DB6-B36F-4D02A0868A24}"/>
              </a:ext>
            </a:extLst>
          </p:cNvPr>
          <p:cNvPicPr>
            <a:picLocks noChangeAspect="1"/>
          </p:cNvPicPr>
          <p:nvPr/>
        </p:nvPicPr>
        <p:blipFill>
          <a:blip r:embed="rId3"/>
          <a:stretch>
            <a:fillRect/>
          </a:stretch>
        </p:blipFill>
        <p:spPr>
          <a:xfrm>
            <a:off x="1217612" y="1828800"/>
            <a:ext cx="7772400" cy="5029200"/>
          </a:xfrm>
          <a:prstGeom prst="rect">
            <a:avLst/>
          </a:prstGeom>
        </p:spPr>
      </p:pic>
      <p:sp>
        <p:nvSpPr>
          <p:cNvPr id="2" name="Title 1">
            <a:extLst>
              <a:ext uri="{FF2B5EF4-FFF2-40B4-BE49-F238E27FC236}">
                <a16:creationId xmlns:a16="http://schemas.microsoft.com/office/drawing/2014/main" id="{4C734CD9-9055-4DF0-A279-367C4392C567}"/>
              </a:ext>
            </a:extLst>
          </p:cNvPr>
          <p:cNvSpPr>
            <a:spLocks noGrp="1"/>
          </p:cNvSpPr>
          <p:nvPr>
            <p:ph type="title"/>
          </p:nvPr>
        </p:nvSpPr>
        <p:spPr/>
        <p:txBody>
          <a:bodyPr/>
          <a:lstStyle/>
          <a:p>
            <a:r>
              <a:rPr lang="en-US" dirty="0"/>
              <a:t>Reentrancy Attack</a:t>
            </a:r>
          </a:p>
        </p:txBody>
      </p:sp>
      <p:sp>
        <p:nvSpPr>
          <p:cNvPr id="3" name="Content Placeholder 2">
            <a:extLst>
              <a:ext uri="{FF2B5EF4-FFF2-40B4-BE49-F238E27FC236}">
                <a16:creationId xmlns:a16="http://schemas.microsoft.com/office/drawing/2014/main" id="{595F47E7-40F7-42D3-A689-F29181C64972}"/>
              </a:ext>
            </a:extLst>
          </p:cNvPr>
          <p:cNvSpPr>
            <a:spLocks noGrp="1"/>
          </p:cNvSpPr>
          <p:nvPr>
            <p:ph idx="1"/>
          </p:nvPr>
        </p:nvSpPr>
        <p:spPr>
          <a:xfrm>
            <a:off x="6475412" y="3124200"/>
            <a:ext cx="5257800" cy="2895600"/>
          </a:xfrm>
        </p:spPr>
        <p:txBody>
          <a:bodyPr/>
          <a:lstStyle/>
          <a:p>
            <a:pPr marL="45720" indent="0">
              <a:buNone/>
            </a:pPr>
            <a:r>
              <a:rPr lang="en-US" dirty="0">
                <a:solidFill>
                  <a:srgbClr val="FF0000"/>
                </a:solidFill>
              </a:rPr>
              <a:t>When a payment is made, it calls the fallback function of the payee contract</a:t>
            </a:r>
          </a:p>
          <a:p>
            <a:pPr marL="45720" indent="0">
              <a:buNone/>
            </a:pPr>
            <a:r>
              <a:rPr lang="en-US" dirty="0">
                <a:solidFill>
                  <a:srgbClr val="FF0000"/>
                </a:solidFill>
              </a:rPr>
              <a:t>The fallback function can call the payment function again recursively</a:t>
            </a:r>
          </a:p>
        </p:txBody>
      </p:sp>
    </p:spTree>
    <p:extLst>
      <p:ext uri="{BB962C8B-B14F-4D97-AF65-F5344CB8AC3E}">
        <p14:creationId xmlns:p14="http://schemas.microsoft.com/office/powerpoint/2010/main" val="56595185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6AF5-391E-40B2-BEBE-037FAE1331F9}"/>
              </a:ext>
            </a:extLst>
          </p:cNvPr>
          <p:cNvSpPr>
            <a:spLocks noGrp="1"/>
          </p:cNvSpPr>
          <p:nvPr>
            <p:ph type="title"/>
          </p:nvPr>
        </p:nvSpPr>
        <p:spPr/>
        <p:txBody>
          <a:bodyPr/>
          <a:lstStyle/>
          <a:p>
            <a:r>
              <a:rPr lang="en-US" dirty="0"/>
              <a:t>Phishing using </a:t>
            </a:r>
            <a:r>
              <a:rPr lang="en-US" dirty="0" err="1"/>
              <a:t>tx.origin</a:t>
            </a:r>
            <a:endParaRPr lang="en-US" dirty="0"/>
          </a:p>
        </p:txBody>
      </p:sp>
      <p:sp>
        <p:nvSpPr>
          <p:cNvPr id="3" name="Content Placeholder 2">
            <a:extLst>
              <a:ext uri="{FF2B5EF4-FFF2-40B4-BE49-F238E27FC236}">
                <a16:creationId xmlns:a16="http://schemas.microsoft.com/office/drawing/2014/main" id="{26E755ED-D35C-40B5-BC1A-A0DBBE50DE9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07BD2C-DCD7-44A5-B1CD-1B1499AD9058}"/>
              </a:ext>
            </a:extLst>
          </p:cNvPr>
          <p:cNvPicPr>
            <a:picLocks noChangeAspect="1"/>
          </p:cNvPicPr>
          <p:nvPr/>
        </p:nvPicPr>
        <p:blipFill>
          <a:blip r:embed="rId3"/>
          <a:stretch>
            <a:fillRect/>
          </a:stretch>
        </p:blipFill>
        <p:spPr>
          <a:xfrm>
            <a:off x="1109659" y="1828800"/>
            <a:ext cx="9059863" cy="5031460"/>
          </a:xfrm>
          <a:prstGeom prst="rect">
            <a:avLst/>
          </a:prstGeom>
        </p:spPr>
      </p:pic>
      <p:pic>
        <p:nvPicPr>
          <p:cNvPr id="7" name="Picture 6">
            <a:extLst>
              <a:ext uri="{FF2B5EF4-FFF2-40B4-BE49-F238E27FC236}">
                <a16:creationId xmlns:a16="http://schemas.microsoft.com/office/drawing/2014/main" id="{FA3A9C0D-CE25-4251-B454-2E81639B1A16}"/>
              </a:ext>
            </a:extLst>
          </p:cNvPr>
          <p:cNvPicPr>
            <a:picLocks noChangeAspect="1"/>
          </p:cNvPicPr>
          <p:nvPr/>
        </p:nvPicPr>
        <p:blipFill>
          <a:blip r:embed="rId4"/>
          <a:stretch>
            <a:fillRect/>
          </a:stretch>
        </p:blipFill>
        <p:spPr>
          <a:xfrm>
            <a:off x="1109659" y="1828800"/>
            <a:ext cx="8709025" cy="4953000"/>
          </a:xfrm>
          <a:prstGeom prst="rect">
            <a:avLst/>
          </a:prstGeom>
        </p:spPr>
      </p:pic>
    </p:spTree>
    <p:extLst>
      <p:ext uri="{BB962C8B-B14F-4D97-AF65-F5344CB8AC3E}">
        <p14:creationId xmlns:p14="http://schemas.microsoft.com/office/powerpoint/2010/main" val="18162954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D4A9-44BF-4836-AA75-9C499C253944}"/>
              </a:ext>
            </a:extLst>
          </p:cNvPr>
          <p:cNvSpPr>
            <a:spLocks noGrp="1"/>
          </p:cNvSpPr>
          <p:nvPr>
            <p:ph type="title"/>
          </p:nvPr>
        </p:nvSpPr>
        <p:spPr/>
        <p:txBody>
          <a:bodyPr/>
          <a:lstStyle/>
          <a:p>
            <a:r>
              <a:rPr lang="en-US" dirty="0"/>
              <a:t>Parity Wallet attacks</a:t>
            </a:r>
          </a:p>
        </p:txBody>
      </p:sp>
      <p:sp>
        <p:nvSpPr>
          <p:cNvPr id="3" name="Content Placeholder 2">
            <a:extLst>
              <a:ext uri="{FF2B5EF4-FFF2-40B4-BE49-F238E27FC236}">
                <a16:creationId xmlns:a16="http://schemas.microsoft.com/office/drawing/2014/main" id="{403D4AD0-4EA4-4194-AB03-7BEAC8BC2109}"/>
              </a:ext>
            </a:extLst>
          </p:cNvPr>
          <p:cNvSpPr>
            <a:spLocks noGrp="1"/>
          </p:cNvSpPr>
          <p:nvPr>
            <p:ph idx="1"/>
          </p:nvPr>
        </p:nvSpPr>
        <p:spPr/>
        <p:txBody>
          <a:bodyPr/>
          <a:lstStyle/>
          <a:p>
            <a:r>
              <a:rPr lang="en-US" dirty="0"/>
              <a:t>Bad coding left them vulnerable to attacks on two occasions</a:t>
            </a:r>
          </a:p>
        </p:txBody>
      </p:sp>
      <p:pic>
        <p:nvPicPr>
          <p:cNvPr id="6" name="Picture 5">
            <a:extLst>
              <a:ext uri="{FF2B5EF4-FFF2-40B4-BE49-F238E27FC236}">
                <a16:creationId xmlns:a16="http://schemas.microsoft.com/office/drawing/2014/main" id="{0AC9CD81-81B2-42F8-864C-3CF78E0839BB}"/>
              </a:ext>
            </a:extLst>
          </p:cNvPr>
          <p:cNvPicPr>
            <a:picLocks noChangeAspect="1"/>
          </p:cNvPicPr>
          <p:nvPr/>
        </p:nvPicPr>
        <p:blipFill>
          <a:blip r:embed="rId3"/>
          <a:stretch>
            <a:fillRect/>
          </a:stretch>
        </p:blipFill>
        <p:spPr>
          <a:xfrm>
            <a:off x="1" y="2286000"/>
            <a:ext cx="12279442" cy="4572000"/>
          </a:xfrm>
          <a:prstGeom prst="rect">
            <a:avLst/>
          </a:prstGeom>
        </p:spPr>
      </p:pic>
      <p:pic>
        <p:nvPicPr>
          <p:cNvPr id="7" name="Picture 6">
            <a:extLst>
              <a:ext uri="{FF2B5EF4-FFF2-40B4-BE49-F238E27FC236}">
                <a16:creationId xmlns:a16="http://schemas.microsoft.com/office/drawing/2014/main" id="{4564EDC2-BF32-4064-BE99-794F289700BF}"/>
              </a:ext>
            </a:extLst>
          </p:cNvPr>
          <p:cNvPicPr>
            <a:picLocks noChangeAspect="1"/>
          </p:cNvPicPr>
          <p:nvPr/>
        </p:nvPicPr>
        <p:blipFill>
          <a:blip r:embed="rId4"/>
          <a:stretch>
            <a:fillRect/>
          </a:stretch>
        </p:blipFill>
        <p:spPr>
          <a:xfrm>
            <a:off x="0" y="2181225"/>
            <a:ext cx="10437812" cy="4676775"/>
          </a:xfrm>
          <a:prstGeom prst="rect">
            <a:avLst/>
          </a:prstGeom>
        </p:spPr>
      </p:pic>
    </p:spTree>
    <p:extLst>
      <p:ext uri="{BB962C8B-B14F-4D97-AF65-F5344CB8AC3E}">
        <p14:creationId xmlns:p14="http://schemas.microsoft.com/office/powerpoint/2010/main" val="192823617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699802-4B54-45A0-B07F-B0CAF939F4E0}"/>
              </a:ext>
            </a:extLst>
          </p:cNvPr>
          <p:cNvSpPr txBox="1"/>
          <p:nvPr/>
        </p:nvSpPr>
        <p:spPr>
          <a:xfrm>
            <a:off x="1293812" y="2207325"/>
            <a:ext cx="9372600" cy="923330"/>
          </a:xfrm>
          <a:prstGeom prst="rect">
            <a:avLst/>
          </a:prstGeom>
          <a:noFill/>
        </p:spPr>
        <p:txBody>
          <a:bodyPr wrap="square" rtlCol="0">
            <a:spAutoFit/>
          </a:bodyPr>
          <a:lstStyle/>
          <a:p>
            <a:pPr fontAlgn="base" latinLnBrk="1"/>
            <a:r>
              <a:rPr lang="en-US" dirty="0"/>
              <a:t>00000000000000000000000062bec9abe373123b9b635b75608f94eb86441630</a:t>
            </a:r>
          </a:p>
          <a:p>
            <a:pPr fontAlgn="base" latinLnBrk="1"/>
            <a:r>
              <a:rPr lang="en-US" dirty="0"/>
              <a:t>0000000000000000000000000000000000000000000000000000000000000002</a:t>
            </a:r>
          </a:p>
          <a:p>
            <a:endParaRPr lang="en-US" dirty="0"/>
          </a:p>
        </p:txBody>
      </p:sp>
      <p:sp>
        <p:nvSpPr>
          <p:cNvPr id="18" name="TextBox 17">
            <a:extLst>
              <a:ext uri="{FF2B5EF4-FFF2-40B4-BE49-F238E27FC236}">
                <a16:creationId xmlns:a16="http://schemas.microsoft.com/office/drawing/2014/main" id="{B414B0E9-5D9B-43E0-802D-16B20D702F1C}"/>
              </a:ext>
            </a:extLst>
          </p:cNvPr>
          <p:cNvSpPr txBox="1"/>
          <p:nvPr/>
        </p:nvSpPr>
        <p:spPr>
          <a:xfrm>
            <a:off x="1292224" y="2201229"/>
            <a:ext cx="9372600" cy="923330"/>
          </a:xfrm>
          <a:prstGeom prst="rect">
            <a:avLst/>
          </a:prstGeom>
          <a:noFill/>
        </p:spPr>
        <p:txBody>
          <a:bodyPr wrap="square" rtlCol="0">
            <a:spAutoFit/>
          </a:bodyPr>
          <a:lstStyle/>
          <a:p>
            <a:pPr fontAlgn="base" latinLnBrk="1"/>
            <a:r>
              <a:rPr lang="en-US" dirty="0"/>
              <a:t>00000000000000000000000062bec9abe373123b9b635b75608f94eb8644163</a:t>
            </a:r>
          </a:p>
          <a:p>
            <a:pPr fontAlgn="base" latinLnBrk="1"/>
            <a:r>
              <a:rPr lang="en-US" dirty="0"/>
              <a:t>0000000000000000000000000000000000000000000000000000000000000002</a:t>
            </a:r>
          </a:p>
          <a:p>
            <a:endParaRPr lang="en-US" dirty="0"/>
          </a:p>
        </p:txBody>
      </p:sp>
      <p:sp>
        <p:nvSpPr>
          <p:cNvPr id="2" name="Title 1">
            <a:extLst>
              <a:ext uri="{FF2B5EF4-FFF2-40B4-BE49-F238E27FC236}">
                <a16:creationId xmlns:a16="http://schemas.microsoft.com/office/drawing/2014/main" id="{C9AC131B-AE3E-4FA2-815B-CAA8585BDAB9}"/>
              </a:ext>
            </a:extLst>
          </p:cNvPr>
          <p:cNvSpPr>
            <a:spLocks noGrp="1"/>
          </p:cNvSpPr>
          <p:nvPr>
            <p:ph type="title"/>
          </p:nvPr>
        </p:nvSpPr>
        <p:spPr/>
        <p:txBody>
          <a:bodyPr/>
          <a:lstStyle/>
          <a:p>
            <a:r>
              <a:rPr lang="en-US" dirty="0"/>
              <a:t>Short Address Attack</a:t>
            </a:r>
          </a:p>
        </p:txBody>
      </p:sp>
      <p:sp>
        <p:nvSpPr>
          <p:cNvPr id="3" name="Content Placeholder 2">
            <a:extLst>
              <a:ext uri="{FF2B5EF4-FFF2-40B4-BE49-F238E27FC236}">
                <a16:creationId xmlns:a16="http://schemas.microsoft.com/office/drawing/2014/main" id="{2F26DB6F-02F7-41E4-878B-EB048BF65449}"/>
              </a:ext>
            </a:extLst>
          </p:cNvPr>
          <p:cNvSpPr>
            <a:spLocks noGrp="1"/>
          </p:cNvSpPr>
          <p:nvPr>
            <p:ph idx="1"/>
          </p:nvPr>
        </p:nvSpPr>
        <p:spPr>
          <a:xfrm>
            <a:off x="1065212" y="1828800"/>
            <a:ext cx="8686801" cy="4191000"/>
          </a:xfrm>
        </p:spPr>
        <p:txBody>
          <a:bodyPr/>
          <a:lstStyle/>
          <a:p>
            <a:r>
              <a:rPr lang="en-US" dirty="0"/>
              <a:t>The fault here lies in the way EVM handles underflows, it pads it with 0s</a:t>
            </a:r>
          </a:p>
          <a:p>
            <a:endParaRPr lang="en-US" dirty="0"/>
          </a:p>
        </p:txBody>
      </p:sp>
      <p:pic>
        <p:nvPicPr>
          <p:cNvPr id="4" name="Picture 3">
            <a:extLst>
              <a:ext uri="{FF2B5EF4-FFF2-40B4-BE49-F238E27FC236}">
                <a16:creationId xmlns:a16="http://schemas.microsoft.com/office/drawing/2014/main" id="{91506F9F-9350-40EE-9B5B-00E0D13EA4D4}"/>
              </a:ext>
            </a:extLst>
          </p:cNvPr>
          <p:cNvPicPr>
            <a:picLocks noChangeAspect="1"/>
          </p:cNvPicPr>
          <p:nvPr/>
        </p:nvPicPr>
        <p:blipFill>
          <a:blip r:embed="rId2"/>
          <a:stretch>
            <a:fillRect/>
          </a:stretch>
        </p:blipFill>
        <p:spPr>
          <a:xfrm>
            <a:off x="1751012" y="2908477"/>
            <a:ext cx="7768432" cy="3996415"/>
          </a:xfrm>
          <a:prstGeom prst="rect">
            <a:avLst/>
          </a:prstGeom>
        </p:spPr>
      </p:pic>
      <p:cxnSp>
        <p:nvCxnSpPr>
          <p:cNvPr id="8" name="Straight Arrow Connector 7">
            <a:extLst>
              <a:ext uri="{FF2B5EF4-FFF2-40B4-BE49-F238E27FC236}">
                <a16:creationId xmlns:a16="http://schemas.microsoft.com/office/drawing/2014/main" id="{455E5400-2C09-430E-9755-7CAD09FC8EE1}"/>
              </a:ext>
            </a:extLst>
          </p:cNvPr>
          <p:cNvCxnSpPr>
            <a:cxnSpLocks/>
          </p:cNvCxnSpPr>
          <p:nvPr/>
        </p:nvCxnSpPr>
        <p:spPr>
          <a:xfrm flipV="1">
            <a:off x="3998912" y="4476955"/>
            <a:ext cx="110331" cy="76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E068B04-3BCF-404C-890F-729AB3E200BB}"/>
              </a:ext>
            </a:extLst>
          </p:cNvPr>
          <p:cNvSpPr/>
          <p:nvPr/>
        </p:nvSpPr>
        <p:spPr>
          <a:xfrm>
            <a:off x="4109243" y="4207278"/>
            <a:ext cx="4401333" cy="307777"/>
          </a:xfrm>
          <a:prstGeom prst="rect">
            <a:avLst/>
          </a:prstGeom>
        </p:spPr>
        <p:txBody>
          <a:bodyPr wrap="none">
            <a:spAutoFit/>
          </a:bodyPr>
          <a:lstStyle/>
          <a:p>
            <a:r>
              <a:rPr lang="en-US" sz="1400" dirty="0">
                <a:solidFill>
                  <a:schemeClr val="bg1"/>
                </a:solidFill>
              </a:rPr>
              <a:t>0x62bec9abe373123b9b635b75608f94eb86441630</a:t>
            </a:r>
          </a:p>
        </p:txBody>
      </p:sp>
      <p:cxnSp>
        <p:nvCxnSpPr>
          <p:cNvPr id="14" name="Straight Arrow Connector 13">
            <a:extLst>
              <a:ext uri="{FF2B5EF4-FFF2-40B4-BE49-F238E27FC236}">
                <a16:creationId xmlns:a16="http://schemas.microsoft.com/office/drawing/2014/main" id="{81A769A8-C3E3-4C22-91D1-F4507EFE844A}"/>
              </a:ext>
            </a:extLst>
          </p:cNvPr>
          <p:cNvCxnSpPr>
            <a:cxnSpLocks/>
          </p:cNvCxnSpPr>
          <p:nvPr/>
        </p:nvCxnSpPr>
        <p:spPr>
          <a:xfrm flipV="1">
            <a:off x="6200774" y="4553155"/>
            <a:ext cx="266700" cy="644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7E21F48-A73D-4E3D-B095-07F70AF2AB3A}"/>
              </a:ext>
            </a:extLst>
          </p:cNvPr>
          <p:cNvSpPr/>
          <p:nvPr/>
        </p:nvSpPr>
        <p:spPr>
          <a:xfrm>
            <a:off x="6438527" y="4399266"/>
            <a:ext cx="290464" cy="307777"/>
          </a:xfrm>
          <a:prstGeom prst="rect">
            <a:avLst/>
          </a:prstGeom>
        </p:spPr>
        <p:txBody>
          <a:bodyPr wrap="none">
            <a:spAutoFit/>
          </a:bodyPr>
          <a:lstStyle/>
          <a:p>
            <a:r>
              <a:rPr lang="en-US" sz="1400" dirty="0">
                <a:solidFill>
                  <a:schemeClr val="bg1"/>
                </a:solidFill>
              </a:rPr>
              <a:t>2</a:t>
            </a:r>
            <a:endParaRPr lang="en-US" sz="1400" dirty="0"/>
          </a:p>
        </p:txBody>
      </p:sp>
      <p:sp>
        <p:nvSpPr>
          <p:cNvPr id="20" name="TextBox 19">
            <a:extLst>
              <a:ext uri="{FF2B5EF4-FFF2-40B4-BE49-F238E27FC236}">
                <a16:creationId xmlns:a16="http://schemas.microsoft.com/office/drawing/2014/main" id="{901229DF-F2A9-4548-ADA7-7F846F30B6F3}"/>
              </a:ext>
            </a:extLst>
          </p:cNvPr>
          <p:cNvSpPr txBox="1"/>
          <p:nvPr/>
        </p:nvSpPr>
        <p:spPr>
          <a:xfrm>
            <a:off x="1292224" y="2195133"/>
            <a:ext cx="9372600" cy="923330"/>
          </a:xfrm>
          <a:prstGeom prst="rect">
            <a:avLst/>
          </a:prstGeom>
          <a:noFill/>
        </p:spPr>
        <p:txBody>
          <a:bodyPr wrap="square" rtlCol="0">
            <a:spAutoFit/>
          </a:bodyPr>
          <a:lstStyle/>
          <a:p>
            <a:pPr fontAlgn="base" latinLnBrk="1"/>
            <a:r>
              <a:rPr lang="en-US" dirty="0"/>
              <a:t>00000000000000000000000062bec9abe373123b9b635b75608f94eb86441630</a:t>
            </a:r>
          </a:p>
          <a:p>
            <a:pPr fontAlgn="base" latinLnBrk="1"/>
            <a:r>
              <a:rPr lang="en-US" dirty="0"/>
              <a:t>000000000000000000000000000000000000000000000000000000000000002</a:t>
            </a:r>
          </a:p>
          <a:p>
            <a:endParaRPr lang="en-US" dirty="0"/>
          </a:p>
        </p:txBody>
      </p:sp>
      <p:sp>
        <p:nvSpPr>
          <p:cNvPr id="21" name="TextBox 20">
            <a:extLst>
              <a:ext uri="{FF2B5EF4-FFF2-40B4-BE49-F238E27FC236}">
                <a16:creationId xmlns:a16="http://schemas.microsoft.com/office/drawing/2014/main" id="{57D8E5A8-FA39-4F23-AEDA-FD5DAB7EB255}"/>
              </a:ext>
            </a:extLst>
          </p:cNvPr>
          <p:cNvSpPr txBox="1"/>
          <p:nvPr/>
        </p:nvSpPr>
        <p:spPr>
          <a:xfrm>
            <a:off x="1286000" y="2213892"/>
            <a:ext cx="9372600" cy="923330"/>
          </a:xfrm>
          <a:prstGeom prst="rect">
            <a:avLst/>
          </a:prstGeom>
          <a:noFill/>
        </p:spPr>
        <p:txBody>
          <a:bodyPr wrap="square" rtlCol="0">
            <a:spAutoFit/>
          </a:bodyPr>
          <a:lstStyle/>
          <a:p>
            <a:pPr fontAlgn="base" latinLnBrk="1"/>
            <a:r>
              <a:rPr lang="en-US" dirty="0"/>
              <a:t>00000000000000000000000062bec9abe373123b9b635b75608f94eb86441630</a:t>
            </a:r>
          </a:p>
          <a:p>
            <a:pPr fontAlgn="base" latinLnBrk="1"/>
            <a:r>
              <a:rPr lang="en-US" dirty="0"/>
              <a:t>0000000000000000000000000000000000000000000000000000000000000020</a:t>
            </a:r>
          </a:p>
          <a:p>
            <a:endParaRPr lang="en-US" dirty="0"/>
          </a:p>
        </p:txBody>
      </p:sp>
      <p:sp>
        <p:nvSpPr>
          <p:cNvPr id="22" name="Rectangle: Rounded Corners 21">
            <a:extLst>
              <a:ext uri="{FF2B5EF4-FFF2-40B4-BE49-F238E27FC236}">
                <a16:creationId xmlns:a16="http://schemas.microsoft.com/office/drawing/2014/main" id="{DF32D6DD-3CF6-48D5-B5BB-C26932737625}"/>
              </a:ext>
            </a:extLst>
          </p:cNvPr>
          <p:cNvSpPr/>
          <p:nvPr/>
        </p:nvSpPr>
        <p:spPr>
          <a:xfrm>
            <a:off x="9599612" y="2514600"/>
            <a:ext cx="373189"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3B5FA6C-989B-4F7D-BB7D-241086351709}"/>
              </a:ext>
            </a:extLst>
          </p:cNvPr>
          <p:cNvCxnSpPr/>
          <p:nvPr/>
        </p:nvCxnSpPr>
        <p:spPr>
          <a:xfrm>
            <a:off x="9972801" y="2819400"/>
            <a:ext cx="312611" cy="3178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1C7C69F-C07C-4633-AA6B-E92C63E2F1E0}"/>
              </a:ext>
            </a:extLst>
          </p:cNvPr>
          <p:cNvSpPr txBox="1"/>
          <p:nvPr/>
        </p:nvSpPr>
        <p:spPr>
          <a:xfrm>
            <a:off x="9972801" y="3276600"/>
            <a:ext cx="1836611" cy="646331"/>
          </a:xfrm>
          <a:prstGeom prst="rect">
            <a:avLst/>
          </a:prstGeom>
          <a:noFill/>
        </p:spPr>
        <p:txBody>
          <a:bodyPr wrap="square" rtlCol="0">
            <a:spAutoFit/>
          </a:bodyPr>
          <a:lstStyle/>
          <a:p>
            <a:r>
              <a:rPr lang="en-US" dirty="0">
                <a:solidFill>
                  <a:srgbClr val="FF0000"/>
                </a:solidFill>
              </a:rPr>
              <a:t>2&lt;&lt;4 = 32 coins</a:t>
            </a:r>
          </a:p>
          <a:p>
            <a:r>
              <a:rPr lang="en-US" dirty="0">
                <a:solidFill>
                  <a:srgbClr val="FF0000"/>
                </a:solidFill>
              </a:rPr>
              <a:t>= 30 new coins</a:t>
            </a:r>
          </a:p>
        </p:txBody>
      </p:sp>
    </p:spTree>
    <p:extLst>
      <p:ext uri="{BB962C8B-B14F-4D97-AF65-F5344CB8AC3E}">
        <p14:creationId xmlns:p14="http://schemas.microsoft.com/office/powerpoint/2010/main" val="8687542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8" grpId="0"/>
      <p:bldP spid="18" grpId="1"/>
      <p:bldP spid="3" grpId="0" build="p"/>
      <p:bldP spid="10" grpId="0"/>
      <p:bldP spid="17" grpId="0"/>
      <p:bldP spid="20" grpId="0"/>
      <p:bldP spid="20" grpId="1"/>
      <p:bldP spid="21" grpId="0"/>
      <p:bldP spid="22"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11AC39-4339-442F-9DB1-52048CAE10CB}"/>
              </a:ext>
            </a:extLst>
          </p:cNvPr>
          <p:cNvPicPr>
            <a:picLocks noChangeAspect="1"/>
          </p:cNvPicPr>
          <p:nvPr/>
        </p:nvPicPr>
        <p:blipFill>
          <a:blip r:embed="rId2"/>
          <a:stretch>
            <a:fillRect/>
          </a:stretch>
        </p:blipFill>
        <p:spPr>
          <a:xfrm>
            <a:off x="1065212" y="1676400"/>
            <a:ext cx="7239000" cy="5280084"/>
          </a:xfrm>
          <a:prstGeom prst="rect">
            <a:avLst/>
          </a:prstGeom>
        </p:spPr>
      </p:pic>
      <p:sp>
        <p:nvSpPr>
          <p:cNvPr id="2" name="Title 1">
            <a:extLst>
              <a:ext uri="{FF2B5EF4-FFF2-40B4-BE49-F238E27FC236}">
                <a16:creationId xmlns:a16="http://schemas.microsoft.com/office/drawing/2014/main" id="{1C98842C-4EBC-40D6-9112-C43E11D5164C}"/>
              </a:ext>
            </a:extLst>
          </p:cNvPr>
          <p:cNvSpPr>
            <a:spLocks noGrp="1"/>
          </p:cNvSpPr>
          <p:nvPr>
            <p:ph type="title"/>
          </p:nvPr>
        </p:nvSpPr>
        <p:spPr/>
        <p:txBody>
          <a:bodyPr/>
          <a:lstStyle/>
          <a:p>
            <a:r>
              <a:rPr lang="en-US" dirty="0"/>
              <a:t>Honeypots</a:t>
            </a:r>
          </a:p>
        </p:txBody>
      </p:sp>
      <p:sp>
        <p:nvSpPr>
          <p:cNvPr id="3" name="Content Placeholder 2">
            <a:extLst>
              <a:ext uri="{FF2B5EF4-FFF2-40B4-BE49-F238E27FC236}">
                <a16:creationId xmlns:a16="http://schemas.microsoft.com/office/drawing/2014/main" id="{030AC23C-09A8-44F2-9B9B-1FDAF677EE19}"/>
              </a:ext>
            </a:extLst>
          </p:cNvPr>
          <p:cNvSpPr>
            <a:spLocks noGrp="1"/>
          </p:cNvSpPr>
          <p:nvPr>
            <p:ph idx="1"/>
          </p:nvPr>
        </p:nvSpPr>
        <p:spPr>
          <a:xfrm>
            <a:off x="1827212" y="5105400"/>
            <a:ext cx="6477000" cy="381000"/>
          </a:xfrm>
        </p:spPr>
        <p:txBody>
          <a:bodyPr>
            <a:normAutofit/>
          </a:bodyPr>
          <a:lstStyle/>
          <a:p>
            <a:pPr marL="45720" indent="0">
              <a:buNone/>
            </a:pPr>
            <a:r>
              <a:rPr lang="en-US" sz="1800" dirty="0" err="1">
                <a:solidFill>
                  <a:srgbClr val="FF0000"/>
                </a:solidFill>
              </a:rPr>
              <a:t>this.balance</a:t>
            </a:r>
            <a:r>
              <a:rPr lang="en-US" sz="1800" dirty="0">
                <a:solidFill>
                  <a:srgbClr val="FF0000"/>
                </a:solidFill>
              </a:rPr>
              <a:t> is updated before the multiplicate method is called </a:t>
            </a:r>
          </a:p>
        </p:txBody>
      </p:sp>
      <p:sp>
        <p:nvSpPr>
          <p:cNvPr id="6" name="Content Placeholder 2">
            <a:extLst>
              <a:ext uri="{FF2B5EF4-FFF2-40B4-BE49-F238E27FC236}">
                <a16:creationId xmlns:a16="http://schemas.microsoft.com/office/drawing/2014/main" id="{5862D09E-EF3F-41EE-B77F-690D3466E616}"/>
              </a:ext>
            </a:extLst>
          </p:cNvPr>
          <p:cNvSpPr txBox="1">
            <a:spLocks/>
          </p:cNvSpPr>
          <p:nvPr/>
        </p:nvSpPr>
        <p:spPr>
          <a:xfrm>
            <a:off x="2170112" y="6172200"/>
            <a:ext cx="6477000" cy="685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45720" indent="0">
              <a:buFont typeface="Arial" pitchFamily="34" charset="0"/>
              <a:buNone/>
            </a:pPr>
            <a:r>
              <a:rPr lang="en-US" dirty="0">
                <a:solidFill>
                  <a:srgbClr val="FF0000"/>
                </a:solidFill>
              </a:rPr>
              <a:t>Hence, (</a:t>
            </a:r>
            <a:r>
              <a:rPr lang="en-US" dirty="0" err="1">
                <a:solidFill>
                  <a:srgbClr val="FF0000"/>
                </a:solidFill>
              </a:rPr>
              <a:t>msg.value</a:t>
            </a:r>
            <a:r>
              <a:rPr lang="en-US" dirty="0">
                <a:solidFill>
                  <a:srgbClr val="FF0000"/>
                </a:solidFill>
              </a:rPr>
              <a:t>&gt;=</a:t>
            </a:r>
            <a:r>
              <a:rPr lang="en-US" dirty="0" err="1">
                <a:solidFill>
                  <a:srgbClr val="FF0000"/>
                </a:solidFill>
              </a:rPr>
              <a:t>this.balance</a:t>
            </a:r>
            <a:r>
              <a:rPr lang="en-US" dirty="0">
                <a:solidFill>
                  <a:srgbClr val="FF0000"/>
                </a:solidFill>
              </a:rPr>
              <a:t>) will always be false and transfer will not run (unless initial balance is 0)</a:t>
            </a:r>
          </a:p>
        </p:txBody>
      </p:sp>
    </p:spTree>
    <p:extLst>
      <p:ext uri="{BB962C8B-B14F-4D97-AF65-F5344CB8AC3E}">
        <p14:creationId xmlns:p14="http://schemas.microsoft.com/office/powerpoint/2010/main" val="63228631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0ABD-3C91-417C-BED3-E18C99DE675C}"/>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79A89B70-E577-4F3C-8890-726B777F9AF2}"/>
              </a:ext>
            </a:extLst>
          </p:cNvPr>
          <p:cNvSpPr>
            <a:spLocks noGrp="1"/>
          </p:cNvSpPr>
          <p:nvPr>
            <p:ph idx="1"/>
          </p:nvPr>
        </p:nvSpPr>
        <p:spPr>
          <a:xfrm>
            <a:off x="1065212" y="1828800"/>
            <a:ext cx="9829800" cy="4191000"/>
          </a:xfrm>
        </p:spPr>
        <p:txBody>
          <a:bodyPr/>
          <a:lstStyle/>
          <a:p>
            <a:r>
              <a:rPr lang="en-US" dirty="0"/>
              <a:t>Jorden Seet</a:t>
            </a:r>
          </a:p>
          <a:p>
            <a:r>
              <a:rPr lang="en-US" dirty="0"/>
              <a:t>SMU, BSc Information Systems &amp; Analytics double major</a:t>
            </a:r>
          </a:p>
          <a:p>
            <a:r>
              <a:rPr lang="en-US" dirty="0"/>
              <a:t>Blockchain Engineer at BMW Group </a:t>
            </a:r>
          </a:p>
          <a:p>
            <a:r>
              <a:rPr lang="en-US" dirty="0"/>
              <a:t>Blockchain Teaching Assistant for SMU </a:t>
            </a:r>
          </a:p>
          <a:p>
            <a:r>
              <a:rPr lang="en-US" dirty="0"/>
              <a:t>Passionate about Cybersecurity, from </a:t>
            </a:r>
            <a:r>
              <a:rPr lang="en-US" dirty="0" err="1"/>
              <a:t>Pentesting</a:t>
            </a:r>
            <a:r>
              <a:rPr lang="en-US" dirty="0"/>
              <a:t> to Cryptography to Network Topology</a:t>
            </a:r>
          </a:p>
          <a:p>
            <a:r>
              <a:rPr lang="en-US" dirty="0"/>
              <a:t>Recently completed an internship at Cyber Security Agency of Singapore (CSA)</a:t>
            </a:r>
          </a:p>
          <a:p>
            <a:pPr lvl="1"/>
            <a:r>
              <a:rPr lang="en-US" dirty="0"/>
              <a:t>Penetration Testing Department</a:t>
            </a:r>
          </a:p>
          <a:p>
            <a:endParaRPr lang="en-US" dirty="0"/>
          </a:p>
        </p:txBody>
      </p:sp>
    </p:spTree>
    <p:extLst>
      <p:ext uri="{BB962C8B-B14F-4D97-AF65-F5344CB8AC3E}">
        <p14:creationId xmlns:p14="http://schemas.microsoft.com/office/powerpoint/2010/main" val="367018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242E-51F2-4487-BF57-D92BE7C49372}"/>
              </a:ext>
            </a:extLst>
          </p:cNvPr>
          <p:cNvSpPr>
            <a:spLocks noGrp="1"/>
          </p:cNvSpPr>
          <p:nvPr>
            <p:ph type="title"/>
          </p:nvPr>
        </p:nvSpPr>
        <p:spPr/>
        <p:txBody>
          <a:bodyPr/>
          <a:lstStyle/>
          <a:p>
            <a:r>
              <a:rPr lang="en-US" dirty="0"/>
              <a:t>Blockchain Attack Vectors</a:t>
            </a:r>
          </a:p>
        </p:txBody>
      </p:sp>
      <p:sp>
        <p:nvSpPr>
          <p:cNvPr id="3" name="Text Placeholder 2">
            <a:extLst>
              <a:ext uri="{FF2B5EF4-FFF2-40B4-BE49-F238E27FC236}">
                <a16:creationId xmlns:a16="http://schemas.microsoft.com/office/drawing/2014/main" id="{74F4699E-8C1F-4EBC-96ED-E82C34DD73DC}"/>
              </a:ext>
            </a:extLst>
          </p:cNvPr>
          <p:cNvSpPr>
            <a:spLocks noGrp="1"/>
          </p:cNvSpPr>
          <p:nvPr>
            <p:ph type="body" idx="1"/>
          </p:nvPr>
        </p:nvSpPr>
        <p:spPr/>
        <p:txBody>
          <a:bodyPr/>
          <a:lstStyle/>
          <a:p>
            <a:r>
              <a:rPr lang="en-US" dirty="0"/>
              <a:t>System Attack Vectors</a:t>
            </a:r>
          </a:p>
        </p:txBody>
      </p:sp>
    </p:spTree>
    <p:extLst>
      <p:ext uri="{BB962C8B-B14F-4D97-AF65-F5344CB8AC3E}">
        <p14:creationId xmlns:p14="http://schemas.microsoft.com/office/powerpoint/2010/main" val="188235582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F985-4E10-4F3E-AFDF-899065965E6E}"/>
              </a:ext>
            </a:extLst>
          </p:cNvPr>
          <p:cNvSpPr>
            <a:spLocks noGrp="1"/>
          </p:cNvSpPr>
          <p:nvPr>
            <p:ph type="title"/>
          </p:nvPr>
        </p:nvSpPr>
        <p:spPr/>
        <p:txBody>
          <a:bodyPr/>
          <a:lstStyle/>
          <a:p>
            <a:r>
              <a:rPr lang="en-US" dirty="0"/>
              <a:t>51% Attack (Proof of Work)</a:t>
            </a:r>
          </a:p>
        </p:txBody>
      </p:sp>
      <p:sp>
        <p:nvSpPr>
          <p:cNvPr id="3" name="Content Placeholder 2">
            <a:extLst>
              <a:ext uri="{FF2B5EF4-FFF2-40B4-BE49-F238E27FC236}">
                <a16:creationId xmlns:a16="http://schemas.microsoft.com/office/drawing/2014/main" id="{41EA39E8-5F66-49CE-A20F-673BC48F4D28}"/>
              </a:ext>
            </a:extLst>
          </p:cNvPr>
          <p:cNvSpPr>
            <a:spLocks noGrp="1"/>
          </p:cNvSpPr>
          <p:nvPr>
            <p:ph idx="1"/>
          </p:nvPr>
        </p:nvSpPr>
        <p:spPr/>
        <p:txBody>
          <a:bodyPr/>
          <a:lstStyle/>
          <a:p>
            <a:r>
              <a:rPr lang="en-US" dirty="0"/>
              <a:t>Blocks are validated through mining, which is dependent on hashing power</a:t>
            </a:r>
          </a:p>
        </p:txBody>
      </p:sp>
      <p:pic>
        <p:nvPicPr>
          <p:cNvPr id="2050" name="Picture 2" descr="Image result for blockchain fork">
            <a:extLst>
              <a:ext uri="{FF2B5EF4-FFF2-40B4-BE49-F238E27FC236}">
                <a16:creationId xmlns:a16="http://schemas.microsoft.com/office/drawing/2014/main" id="{5E2D3D93-4993-4817-A68F-282F74776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66975"/>
            <a:ext cx="12188825"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36214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579C-3762-4017-AC16-E206687002CB}"/>
              </a:ext>
            </a:extLst>
          </p:cNvPr>
          <p:cNvSpPr>
            <a:spLocks noGrp="1"/>
          </p:cNvSpPr>
          <p:nvPr>
            <p:ph type="title"/>
          </p:nvPr>
        </p:nvSpPr>
        <p:spPr/>
        <p:txBody>
          <a:bodyPr/>
          <a:lstStyle/>
          <a:p>
            <a:r>
              <a:rPr lang="en-US" dirty="0"/>
              <a:t>Long Range Attack (Proof of Stake)</a:t>
            </a:r>
          </a:p>
        </p:txBody>
      </p:sp>
      <p:sp>
        <p:nvSpPr>
          <p:cNvPr id="3" name="Content Placeholder 2">
            <a:extLst>
              <a:ext uri="{FF2B5EF4-FFF2-40B4-BE49-F238E27FC236}">
                <a16:creationId xmlns:a16="http://schemas.microsoft.com/office/drawing/2014/main" id="{5B9071A5-339E-45A1-B456-97C519E354CC}"/>
              </a:ext>
            </a:extLst>
          </p:cNvPr>
          <p:cNvSpPr>
            <a:spLocks noGrp="1"/>
          </p:cNvSpPr>
          <p:nvPr>
            <p:ph idx="1"/>
          </p:nvPr>
        </p:nvSpPr>
        <p:spPr>
          <a:xfrm>
            <a:off x="1065212" y="1828800"/>
            <a:ext cx="10515600" cy="4191000"/>
          </a:xfrm>
        </p:spPr>
        <p:txBody>
          <a:bodyPr/>
          <a:lstStyle/>
          <a:p>
            <a:r>
              <a:rPr lang="en-US" dirty="0"/>
              <a:t>Blocks are validated through validators, which is dependent on wealth (amount staked)</a:t>
            </a:r>
          </a:p>
          <a:p>
            <a:endParaRPr lang="en-US" dirty="0"/>
          </a:p>
        </p:txBody>
      </p:sp>
      <p:pic>
        <p:nvPicPr>
          <p:cNvPr id="4" name="Picture 3">
            <a:extLst>
              <a:ext uri="{FF2B5EF4-FFF2-40B4-BE49-F238E27FC236}">
                <a16:creationId xmlns:a16="http://schemas.microsoft.com/office/drawing/2014/main" id="{C03C3148-07F5-4D9E-AFE1-8B2AB7C91DE4}"/>
              </a:ext>
            </a:extLst>
          </p:cNvPr>
          <p:cNvPicPr>
            <a:picLocks noChangeAspect="1"/>
          </p:cNvPicPr>
          <p:nvPr/>
        </p:nvPicPr>
        <p:blipFill>
          <a:blip r:embed="rId3"/>
          <a:stretch>
            <a:fillRect/>
          </a:stretch>
        </p:blipFill>
        <p:spPr>
          <a:xfrm>
            <a:off x="0" y="2468118"/>
            <a:ext cx="12188825" cy="4389882"/>
          </a:xfrm>
          <a:prstGeom prst="rect">
            <a:avLst/>
          </a:prstGeom>
        </p:spPr>
      </p:pic>
    </p:spTree>
    <p:extLst>
      <p:ext uri="{BB962C8B-B14F-4D97-AF65-F5344CB8AC3E}">
        <p14:creationId xmlns:p14="http://schemas.microsoft.com/office/powerpoint/2010/main" val="358239374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63E-92C6-4489-9A14-978514EDCB84}"/>
              </a:ext>
            </a:extLst>
          </p:cNvPr>
          <p:cNvSpPr>
            <a:spLocks noGrp="1"/>
          </p:cNvSpPr>
          <p:nvPr>
            <p:ph type="title"/>
          </p:nvPr>
        </p:nvSpPr>
        <p:spPr/>
        <p:txBody>
          <a:bodyPr/>
          <a:lstStyle/>
          <a:p>
            <a:r>
              <a:rPr lang="en-US" dirty="0"/>
              <a:t>Transaction (sig) Malleability</a:t>
            </a:r>
          </a:p>
        </p:txBody>
      </p:sp>
      <p:sp>
        <p:nvSpPr>
          <p:cNvPr id="3" name="Content Placeholder 2">
            <a:extLst>
              <a:ext uri="{FF2B5EF4-FFF2-40B4-BE49-F238E27FC236}">
                <a16:creationId xmlns:a16="http://schemas.microsoft.com/office/drawing/2014/main" id="{E003D4F7-1D2D-4BB2-845C-EBF58C868C75}"/>
              </a:ext>
            </a:extLst>
          </p:cNvPr>
          <p:cNvSpPr>
            <a:spLocks noGrp="1"/>
          </p:cNvSpPr>
          <p:nvPr>
            <p:ph idx="1"/>
          </p:nvPr>
        </p:nvSpPr>
        <p:spPr>
          <a:xfrm>
            <a:off x="1065211" y="1828800"/>
            <a:ext cx="11123613" cy="4648200"/>
          </a:xfrm>
        </p:spPr>
        <p:txBody>
          <a:bodyPr>
            <a:normAutofit lnSpcReduction="10000"/>
          </a:bodyPr>
          <a:lstStyle/>
          <a:p>
            <a:r>
              <a:rPr lang="en-US" dirty="0"/>
              <a:t>Broadcasting the same transaction signature with a modified transaction hash</a:t>
            </a:r>
          </a:p>
          <a:p>
            <a:pPr lvl="1"/>
            <a:r>
              <a:rPr lang="en-US" dirty="0"/>
              <a:t>Sometimes, transaction signatures do not encompass all data in the transaction</a:t>
            </a:r>
          </a:p>
          <a:p>
            <a:pPr lvl="1"/>
            <a:r>
              <a:rPr lang="en-US" dirty="0"/>
              <a:t>Requires broadcast before confirmation of transaction into a valid block</a:t>
            </a:r>
          </a:p>
          <a:p>
            <a:r>
              <a:rPr lang="en-US" dirty="0"/>
              <a:t>Possible to </a:t>
            </a:r>
            <a:r>
              <a:rPr lang="en-US" dirty="0" err="1"/>
              <a:t>malform</a:t>
            </a:r>
            <a:r>
              <a:rPr lang="en-US" dirty="0"/>
              <a:t> transaction hashes by </a:t>
            </a:r>
          </a:p>
          <a:p>
            <a:pPr lvl="1"/>
            <a:r>
              <a:rPr lang="en-US" dirty="0"/>
              <a:t>Modifying minor details (whitespaces or paddings)</a:t>
            </a:r>
          </a:p>
          <a:p>
            <a:pPr lvl="1"/>
            <a:r>
              <a:rPr lang="en-US" dirty="0"/>
              <a:t>Using complementary signatures of certain cryptographic signature schemes (ECDSA)</a:t>
            </a:r>
          </a:p>
          <a:p>
            <a:pPr lvl="1"/>
            <a:r>
              <a:rPr lang="en-US" dirty="0"/>
              <a:t>Major transaction details like recipients and value remains unchanged</a:t>
            </a:r>
          </a:p>
          <a:p>
            <a:r>
              <a:rPr lang="en-US" dirty="0"/>
              <a:t>This transaction, if confirmed over the other original, will trick the sender to think the transaction failed when it actually succeeded</a:t>
            </a:r>
          </a:p>
          <a:p>
            <a:pPr lvl="1"/>
            <a:r>
              <a:rPr lang="en-US" dirty="0"/>
              <a:t>Senders query using their transaction signatures</a:t>
            </a:r>
          </a:p>
          <a:p>
            <a:pPr lvl="1"/>
            <a:r>
              <a:rPr lang="en-US" dirty="0"/>
              <a:t>Which is invalidated due to the modified, fraudulent transaction</a:t>
            </a:r>
          </a:p>
          <a:p>
            <a:r>
              <a:rPr lang="en-US" dirty="0"/>
              <a:t>Can lead to double-spending </a:t>
            </a:r>
          </a:p>
          <a:p>
            <a:endParaRPr lang="en-US" dirty="0"/>
          </a:p>
        </p:txBody>
      </p:sp>
    </p:spTree>
    <p:extLst>
      <p:ext uri="{BB962C8B-B14F-4D97-AF65-F5344CB8AC3E}">
        <p14:creationId xmlns:p14="http://schemas.microsoft.com/office/powerpoint/2010/main" val="428825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5BF6-7C8C-406E-B799-776AB4D84D2E}"/>
              </a:ext>
            </a:extLst>
          </p:cNvPr>
          <p:cNvSpPr>
            <a:spLocks noGrp="1"/>
          </p:cNvSpPr>
          <p:nvPr>
            <p:ph type="title"/>
          </p:nvPr>
        </p:nvSpPr>
        <p:spPr/>
        <p:txBody>
          <a:bodyPr/>
          <a:lstStyle/>
          <a:p>
            <a:r>
              <a:rPr lang="en-US" dirty="0"/>
              <a:t>Denial of Service – System level</a:t>
            </a:r>
          </a:p>
        </p:txBody>
      </p:sp>
      <p:sp>
        <p:nvSpPr>
          <p:cNvPr id="3" name="Content Placeholder 2">
            <a:extLst>
              <a:ext uri="{FF2B5EF4-FFF2-40B4-BE49-F238E27FC236}">
                <a16:creationId xmlns:a16="http://schemas.microsoft.com/office/drawing/2014/main" id="{B8CB2029-93A1-4A29-AD65-2478ACDA483F}"/>
              </a:ext>
            </a:extLst>
          </p:cNvPr>
          <p:cNvSpPr>
            <a:spLocks noGrp="1"/>
          </p:cNvSpPr>
          <p:nvPr>
            <p:ph idx="1"/>
          </p:nvPr>
        </p:nvSpPr>
        <p:spPr>
          <a:xfrm>
            <a:off x="1065212" y="1828800"/>
            <a:ext cx="9829800" cy="4191000"/>
          </a:xfrm>
        </p:spPr>
        <p:txBody>
          <a:bodyPr/>
          <a:lstStyle/>
          <a:p>
            <a:r>
              <a:rPr lang="en-US" dirty="0"/>
              <a:t>EOS RAM Hijack</a:t>
            </a:r>
          </a:p>
          <a:p>
            <a:r>
              <a:rPr lang="en-US" dirty="0"/>
              <a:t>EOS uses RAM to execute and store state of smart contracts</a:t>
            </a:r>
          </a:p>
          <a:p>
            <a:r>
              <a:rPr lang="en-US" dirty="0"/>
              <a:t>Smart contracts can notify others about specific events, such as token transfer</a:t>
            </a:r>
          </a:p>
          <a:p>
            <a:endParaRPr lang="en-US" dirty="0"/>
          </a:p>
          <a:p>
            <a:endParaRPr lang="en-US" dirty="0"/>
          </a:p>
        </p:txBody>
      </p:sp>
      <p:pic>
        <p:nvPicPr>
          <p:cNvPr id="5" name="Picture 4">
            <a:extLst>
              <a:ext uri="{FF2B5EF4-FFF2-40B4-BE49-F238E27FC236}">
                <a16:creationId xmlns:a16="http://schemas.microsoft.com/office/drawing/2014/main" id="{92E27FF8-778D-47F3-B0FC-1AF32BE5017E}"/>
              </a:ext>
            </a:extLst>
          </p:cNvPr>
          <p:cNvPicPr>
            <a:picLocks noChangeAspect="1"/>
          </p:cNvPicPr>
          <p:nvPr/>
        </p:nvPicPr>
        <p:blipFill>
          <a:blip r:embed="rId3"/>
          <a:stretch>
            <a:fillRect/>
          </a:stretch>
        </p:blipFill>
        <p:spPr>
          <a:xfrm>
            <a:off x="2209150" y="3165447"/>
            <a:ext cx="7770523" cy="3692553"/>
          </a:xfrm>
          <a:prstGeom prst="rect">
            <a:avLst/>
          </a:prstGeom>
        </p:spPr>
      </p:pic>
      <p:cxnSp>
        <p:nvCxnSpPr>
          <p:cNvPr id="7" name="Straight Connector 6">
            <a:extLst>
              <a:ext uri="{FF2B5EF4-FFF2-40B4-BE49-F238E27FC236}">
                <a16:creationId xmlns:a16="http://schemas.microsoft.com/office/drawing/2014/main" id="{F55BD7F9-59A4-40FA-9FDB-603F39873D78}"/>
              </a:ext>
            </a:extLst>
          </p:cNvPr>
          <p:cNvCxnSpPr/>
          <p:nvPr/>
        </p:nvCxnSpPr>
        <p:spPr>
          <a:xfrm>
            <a:off x="3884612" y="5181600"/>
            <a:ext cx="38862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C8BD381D-0BE8-4FAB-B2D5-1F9B1821E32A}"/>
              </a:ext>
            </a:extLst>
          </p:cNvPr>
          <p:cNvCxnSpPr/>
          <p:nvPr/>
        </p:nvCxnSpPr>
        <p:spPr>
          <a:xfrm flipV="1">
            <a:off x="6704012" y="4783123"/>
            <a:ext cx="685800"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87BDB8C-A07C-47F6-BD7B-18947969664B}"/>
              </a:ext>
            </a:extLst>
          </p:cNvPr>
          <p:cNvSpPr txBox="1"/>
          <p:nvPr/>
        </p:nvSpPr>
        <p:spPr>
          <a:xfrm>
            <a:off x="7418704" y="4117425"/>
            <a:ext cx="3704907" cy="923330"/>
          </a:xfrm>
          <a:prstGeom prst="rect">
            <a:avLst/>
          </a:prstGeom>
          <a:noFill/>
        </p:spPr>
        <p:txBody>
          <a:bodyPr wrap="square" rtlCol="0">
            <a:spAutoFit/>
          </a:bodyPr>
          <a:lstStyle/>
          <a:p>
            <a:r>
              <a:rPr lang="en-US" dirty="0">
                <a:solidFill>
                  <a:srgbClr val="FF0000"/>
                </a:solidFill>
              </a:rPr>
              <a:t>If recipient is a contract, does not check if action is authorized by action handler </a:t>
            </a:r>
            <a:r>
              <a:rPr lang="en-US" dirty="0">
                <a:solidFill>
                  <a:srgbClr val="FF0000"/>
                </a:solidFill>
                <a:sym typeface="Wingdings" panose="05000000000000000000" pitchFamily="2" charset="2"/>
              </a:rPr>
              <a:t> RAM consumed</a:t>
            </a:r>
            <a:endParaRPr lang="en-US" dirty="0">
              <a:solidFill>
                <a:srgbClr val="FF0000"/>
              </a:solidFill>
            </a:endParaRPr>
          </a:p>
        </p:txBody>
      </p:sp>
      <p:sp>
        <p:nvSpPr>
          <p:cNvPr id="11" name="TextBox 10">
            <a:extLst>
              <a:ext uri="{FF2B5EF4-FFF2-40B4-BE49-F238E27FC236}">
                <a16:creationId xmlns:a16="http://schemas.microsoft.com/office/drawing/2014/main" id="{98BDE1F6-AC7B-424D-936E-F53CB8CDD1B4}"/>
              </a:ext>
            </a:extLst>
          </p:cNvPr>
          <p:cNvSpPr txBox="1"/>
          <p:nvPr/>
        </p:nvSpPr>
        <p:spPr>
          <a:xfrm>
            <a:off x="6170612" y="5431750"/>
            <a:ext cx="4543107" cy="923330"/>
          </a:xfrm>
          <a:prstGeom prst="rect">
            <a:avLst/>
          </a:prstGeom>
          <a:noFill/>
        </p:spPr>
        <p:txBody>
          <a:bodyPr wrap="square" rtlCol="0">
            <a:spAutoFit/>
          </a:bodyPr>
          <a:lstStyle/>
          <a:p>
            <a:r>
              <a:rPr lang="en-US" dirty="0">
                <a:solidFill>
                  <a:srgbClr val="FF0000"/>
                </a:solidFill>
              </a:rPr>
              <a:t>Can potentially fill action handler’s RAM with garbage notifications, thus using up all bandwidth to process contracts</a:t>
            </a:r>
          </a:p>
        </p:txBody>
      </p:sp>
      <p:cxnSp>
        <p:nvCxnSpPr>
          <p:cNvPr id="12" name="Straight Connector 11">
            <a:extLst>
              <a:ext uri="{FF2B5EF4-FFF2-40B4-BE49-F238E27FC236}">
                <a16:creationId xmlns:a16="http://schemas.microsoft.com/office/drawing/2014/main" id="{93131239-1E7F-4C95-9D94-4E3EFA8763A4}"/>
              </a:ext>
            </a:extLst>
          </p:cNvPr>
          <p:cNvCxnSpPr>
            <a:cxnSpLocks/>
          </p:cNvCxnSpPr>
          <p:nvPr/>
        </p:nvCxnSpPr>
        <p:spPr>
          <a:xfrm>
            <a:off x="2970212" y="4038600"/>
            <a:ext cx="23622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752978BE-A284-43FA-A815-91C6EDD9B926}"/>
              </a:ext>
            </a:extLst>
          </p:cNvPr>
          <p:cNvCxnSpPr>
            <a:cxnSpLocks/>
          </p:cNvCxnSpPr>
          <p:nvPr/>
        </p:nvCxnSpPr>
        <p:spPr>
          <a:xfrm>
            <a:off x="5294312" y="4117425"/>
            <a:ext cx="2018830" cy="2815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433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7E10-1223-4F46-971A-9D886D5EC24B}"/>
              </a:ext>
            </a:extLst>
          </p:cNvPr>
          <p:cNvSpPr>
            <a:spLocks noGrp="1"/>
          </p:cNvSpPr>
          <p:nvPr>
            <p:ph type="title"/>
          </p:nvPr>
        </p:nvSpPr>
        <p:spPr/>
        <p:txBody>
          <a:bodyPr/>
          <a:lstStyle/>
          <a:p>
            <a:r>
              <a:rPr lang="en-US" dirty="0"/>
              <a:t>BFT Consensus algorithms forking</a:t>
            </a:r>
          </a:p>
        </p:txBody>
      </p:sp>
      <p:sp>
        <p:nvSpPr>
          <p:cNvPr id="3" name="Content Placeholder 2">
            <a:extLst>
              <a:ext uri="{FF2B5EF4-FFF2-40B4-BE49-F238E27FC236}">
                <a16:creationId xmlns:a16="http://schemas.microsoft.com/office/drawing/2014/main" id="{047B52E7-6698-4379-B96E-926DD5020BC7}"/>
              </a:ext>
            </a:extLst>
          </p:cNvPr>
          <p:cNvSpPr>
            <a:spLocks noGrp="1"/>
          </p:cNvSpPr>
          <p:nvPr>
            <p:ph idx="1"/>
          </p:nvPr>
        </p:nvSpPr>
        <p:spPr>
          <a:xfrm>
            <a:off x="1032451" y="1828800"/>
            <a:ext cx="9252961" cy="4191000"/>
          </a:xfrm>
        </p:spPr>
        <p:txBody>
          <a:bodyPr/>
          <a:lstStyle/>
          <a:p>
            <a:r>
              <a:rPr lang="en-US" dirty="0"/>
              <a:t>In BFT type algorithms, Blocks require 66% consensus on transaction validity</a:t>
            </a:r>
          </a:p>
          <a:p>
            <a:r>
              <a:rPr lang="en-US" dirty="0"/>
              <a:t>NEO Blockchain</a:t>
            </a:r>
          </a:p>
          <a:p>
            <a:pPr lvl="1"/>
            <a:r>
              <a:rPr lang="en-US" dirty="0"/>
              <a:t>Initially used a 2-phase protocol for efficiency and lower complexity</a:t>
            </a:r>
          </a:p>
          <a:p>
            <a:pPr lvl="1"/>
            <a:r>
              <a:rPr lang="en-US" dirty="0"/>
              <a:t>Missed the “commit” phase of traditional BFT </a:t>
            </a:r>
            <a:r>
              <a:rPr lang="en-US" dirty="0" err="1"/>
              <a:t>algos</a:t>
            </a:r>
            <a:endParaRPr lang="en-US" dirty="0"/>
          </a:p>
          <a:p>
            <a:r>
              <a:rPr lang="en-US" dirty="0"/>
              <a:t>Uniformity of message “Proposed blocks” is not agreed upon</a:t>
            </a:r>
          </a:p>
          <a:p>
            <a:pPr lvl="1"/>
            <a:r>
              <a:rPr lang="en-US" dirty="0"/>
              <a:t>Led to different blocks formed on the blockchain </a:t>
            </a:r>
            <a:r>
              <a:rPr lang="en-US" dirty="0">
                <a:sym typeface="Wingdings" panose="05000000000000000000" pitchFamily="2" charset="2"/>
              </a:rPr>
              <a:t> Fork</a:t>
            </a:r>
          </a:p>
          <a:p>
            <a:r>
              <a:rPr lang="en-US" dirty="0">
                <a:sym typeface="Wingdings" panose="05000000000000000000" pitchFamily="2" charset="2"/>
              </a:rPr>
              <a:t>Caused ensuing blocks to record different previous hashes</a:t>
            </a:r>
          </a:p>
          <a:p>
            <a:pPr lvl="1"/>
            <a:r>
              <a:rPr lang="en-US" dirty="0">
                <a:sym typeface="Wingdings" panose="05000000000000000000" pitchFamily="2" charset="2"/>
              </a:rPr>
              <a:t>Consensus cannot be agreed upon and stalled </a:t>
            </a:r>
          </a:p>
          <a:p>
            <a:endParaRPr lang="en-US" dirty="0">
              <a:sym typeface="Wingdings" panose="05000000000000000000" pitchFamily="2" charset="2"/>
            </a:endParaRPr>
          </a:p>
          <a:p>
            <a:endParaRPr lang="en-US" dirty="0"/>
          </a:p>
          <a:p>
            <a:pPr lvl="1"/>
            <a:endParaRPr lang="en-US" dirty="0"/>
          </a:p>
        </p:txBody>
      </p:sp>
    </p:spTree>
    <p:extLst>
      <p:ext uri="{BB962C8B-B14F-4D97-AF65-F5344CB8AC3E}">
        <p14:creationId xmlns:p14="http://schemas.microsoft.com/office/powerpoint/2010/main" val="3328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8A02-D2DA-4A36-AB65-D17ADC1EA9E2}"/>
              </a:ext>
            </a:extLst>
          </p:cNvPr>
          <p:cNvSpPr>
            <a:spLocks noGrp="1"/>
          </p:cNvSpPr>
          <p:nvPr>
            <p:ph type="title"/>
          </p:nvPr>
        </p:nvSpPr>
        <p:spPr/>
        <p:txBody>
          <a:bodyPr/>
          <a:lstStyle/>
          <a:p>
            <a:r>
              <a:rPr lang="en-US" dirty="0"/>
              <a:t>TEE-based consensus</a:t>
            </a:r>
          </a:p>
        </p:txBody>
      </p:sp>
      <p:sp>
        <p:nvSpPr>
          <p:cNvPr id="3" name="Content Placeholder 2">
            <a:extLst>
              <a:ext uri="{FF2B5EF4-FFF2-40B4-BE49-F238E27FC236}">
                <a16:creationId xmlns:a16="http://schemas.microsoft.com/office/drawing/2014/main" id="{C43C3722-7950-4DBD-BCF6-7D005D7E3CDC}"/>
              </a:ext>
            </a:extLst>
          </p:cNvPr>
          <p:cNvSpPr>
            <a:spLocks noGrp="1"/>
          </p:cNvSpPr>
          <p:nvPr>
            <p:ph idx="1"/>
          </p:nvPr>
        </p:nvSpPr>
        <p:spPr>
          <a:xfrm>
            <a:off x="1065212" y="1828800"/>
            <a:ext cx="10134600" cy="4191000"/>
          </a:xfrm>
        </p:spPr>
        <p:txBody>
          <a:bodyPr/>
          <a:lstStyle/>
          <a:p>
            <a:r>
              <a:rPr lang="en-US" dirty="0"/>
              <a:t>Proof of Elapsed Time (Intel’s Hyperledger Sawtooth)</a:t>
            </a:r>
          </a:p>
          <a:p>
            <a:r>
              <a:rPr lang="en-US" dirty="0"/>
              <a:t>Based on Intel Software Guard </a:t>
            </a:r>
            <a:r>
              <a:rPr lang="en-US" dirty="0" err="1"/>
              <a:t>eXtensions</a:t>
            </a:r>
            <a:r>
              <a:rPr lang="en-US" dirty="0"/>
              <a:t> (Intel SGX)</a:t>
            </a:r>
          </a:p>
          <a:p>
            <a:r>
              <a:rPr lang="en-US" dirty="0" err="1"/>
              <a:t>Utilises</a:t>
            </a:r>
            <a:r>
              <a:rPr lang="en-US" dirty="0"/>
              <a:t> Trusted Execution Environments to generate randomness</a:t>
            </a:r>
          </a:p>
          <a:p>
            <a:pPr lvl="1"/>
            <a:r>
              <a:rPr lang="en-US" dirty="0"/>
              <a:t>Data is protected from even malicious or hacked kernels</a:t>
            </a:r>
          </a:p>
          <a:p>
            <a:r>
              <a:rPr lang="en-US" dirty="0"/>
              <a:t>Speculative Execution</a:t>
            </a:r>
          </a:p>
          <a:p>
            <a:pPr lvl="1"/>
            <a:r>
              <a:rPr lang="en-US" dirty="0"/>
              <a:t>Microarchitecturally, processor might speculatively guess values from memory</a:t>
            </a:r>
          </a:p>
          <a:p>
            <a:pPr lvl="1"/>
            <a:r>
              <a:rPr lang="en-US" dirty="0"/>
              <a:t>Faulty guesses disturbs other parts of the processor like the cache contents</a:t>
            </a:r>
          </a:p>
          <a:p>
            <a:pPr lvl="1"/>
            <a:r>
              <a:rPr lang="en-US" dirty="0"/>
              <a:t>Speculative Execution detects and measures such disturbances to infer in-memory values</a:t>
            </a:r>
          </a:p>
          <a:p>
            <a:r>
              <a:rPr lang="en-US" dirty="0"/>
              <a:t>Meltdown, </a:t>
            </a:r>
            <a:r>
              <a:rPr lang="en-US" dirty="0" err="1"/>
              <a:t>Spectre</a:t>
            </a:r>
            <a:r>
              <a:rPr lang="en-US" dirty="0"/>
              <a:t>, Foreshadow</a:t>
            </a:r>
          </a:p>
        </p:txBody>
      </p:sp>
    </p:spTree>
    <p:extLst>
      <p:ext uri="{BB962C8B-B14F-4D97-AF65-F5344CB8AC3E}">
        <p14:creationId xmlns:p14="http://schemas.microsoft.com/office/powerpoint/2010/main" val="248593856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242E-51F2-4487-BF57-D92BE7C49372}"/>
              </a:ext>
            </a:extLst>
          </p:cNvPr>
          <p:cNvSpPr>
            <a:spLocks noGrp="1"/>
          </p:cNvSpPr>
          <p:nvPr>
            <p:ph type="title"/>
          </p:nvPr>
        </p:nvSpPr>
        <p:spPr/>
        <p:txBody>
          <a:bodyPr/>
          <a:lstStyle/>
          <a:p>
            <a:r>
              <a:rPr lang="en-US" dirty="0"/>
              <a:t>Blockchain Attack Vectors</a:t>
            </a:r>
          </a:p>
        </p:txBody>
      </p:sp>
      <p:sp>
        <p:nvSpPr>
          <p:cNvPr id="3" name="Text Placeholder 2">
            <a:extLst>
              <a:ext uri="{FF2B5EF4-FFF2-40B4-BE49-F238E27FC236}">
                <a16:creationId xmlns:a16="http://schemas.microsoft.com/office/drawing/2014/main" id="{74F4699E-8C1F-4EBC-96ED-E82C34DD73DC}"/>
              </a:ext>
            </a:extLst>
          </p:cNvPr>
          <p:cNvSpPr>
            <a:spLocks noGrp="1"/>
          </p:cNvSpPr>
          <p:nvPr>
            <p:ph type="body" idx="1"/>
          </p:nvPr>
        </p:nvSpPr>
        <p:spPr/>
        <p:txBody>
          <a:bodyPr/>
          <a:lstStyle/>
          <a:p>
            <a:r>
              <a:rPr lang="en-US" dirty="0"/>
              <a:t>Topology Attack Vectors</a:t>
            </a:r>
          </a:p>
        </p:txBody>
      </p:sp>
    </p:spTree>
    <p:extLst>
      <p:ext uri="{BB962C8B-B14F-4D97-AF65-F5344CB8AC3E}">
        <p14:creationId xmlns:p14="http://schemas.microsoft.com/office/powerpoint/2010/main" val="251676369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rtitionAttack">
            <a:hlinkClick r:id="" action="ppaction://media"/>
            <a:extLst>
              <a:ext uri="{FF2B5EF4-FFF2-40B4-BE49-F238E27FC236}">
                <a16:creationId xmlns:a16="http://schemas.microsoft.com/office/drawing/2014/main" id="{27BD75E2-4565-4C79-A14D-C864136801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317130" cy="6858000"/>
          </a:xfrm>
          <a:prstGeom prst="rect">
            <a:avLst/>
          </a:prstGeom>
        </p:spPr>
      </p:pic>
      <p:sp>
        <p:nvSpPr>
          <p:cNvPr id="2" name="Title 1">
            <a:extLst>
              <a:ext uri="{FF2B5EF4-FFF2-40B4-BE49-F238E27FC236}">
                <a16:creationId xmlns:a16="http://schemas.microsoft.com/office/drawing/2014/main" id="{B8FA8D73-0B01-47F2-A169-AA76D76E12F4}"/>
              </a:ext>
            </a:extLst>
          </p:cNvPr>
          <p:cNvSpPr>
            <a:spLocks noGrp="1"/>
          </p:cNvSpPr>
          <p:nvPr>
            <p:ph type="title"/>
          </p:nvPr>
        </p:nvSpPr>
        <p:spPr/>
        <p:txBody>
          <a:bodyPr/>
          <a:lstStyle/>
          <a:p>
            <a:r>
              <a:rPr lang="en-US" dirty="0"/>
              <a:t>Partitioning Attack</a:t>
            </a:r>
          </a:p>
        </p:txBody>
      </p:sp>
      <p:sp>
        <p:nvSpPr>
          <p:cNvPr id="3" name="Content Placeholder 2">
            <a:extLst>
              <a:ext uri="{FF2B5EF4-FFF2-40B4-BE49-F238E27FC236}">
                <a16:creationId xmlns:a16="http://schemas.microsoft.com/office/drawing/2014/main" id="{A69AA2DE-2927-4C23-90D2-4CCC783069A5}"/>
              </a:ext>
            </a:extLst>
          </p:cNvPr>
          <p:cNvSpPr>
            <a:spLocks noGrp="1"/>
          </p:cNvSpPr>
          <p:nvPr>
            <p:ph idx="1"/>
          </p:nvPr>
        </p:nvSpPr>
        <p:spPr/>
        <p:txBody>
          <a:bodyPr/>
          <a:lstStyle/>
          <a:p>
            <a:r>
              <a:rPr lang="en-US" dirty="0"/>
              <a:t>Nodes are reliant on incoming communication from other nodes</a:t>
            </a:r>
          </a:p>
          <a:p>
            <a:pPr lvl="1"/>
            <a:r>
              <a:rPr lang="en-US" dirty="0"/>
              <a:t>Bitcoin has 8 connections, Ethereum has 13</a:t>
            </a:r>
          </a:p>
          <a:p>
            <a:r>
              <a:rPr lang="en-US" dirty="0"/>
              <a:t>If communication from nodes are malicious, can influence data recorded</a:t>
            </a:r>
          </a:p>
          <a:p>
            <a:r>
              <a:rPr lang="en-US" dirty="0"/>
              <a:t>If executed on large enough scale, can partition entire networks</a:t>
            </a:r>
          </a:p>
          <a:p>
            <a:pPr lvl="1"/>
            <a:r>
              <a:rPr lang="en-US" dirty="0"/>
              <a:t>Requires hijacking of Autonomous Systems (AS) or Border Gateway Protocol (BGP)</a:t>
            </a:r>
          </a:p>
          <a:p>
            <a:pPr lvl="2"/>
            <a:r>
              <a:rPr lang="en-US" dirty="0"/>
              <a:t>AS contains the information sent out</a:t>
            </a:r>
          </a:p>
          <a:p>
            <a:pPr lvl="2"/>
            <a:r>
              <a:rPr lang="en-US" dirty="0"/>
              <a:t>BGP determines the routing of information</a:t>
            </a:r>
          </a:p>
          <a:p>
            <a:endParaRPr lang="en-US" dirty="0"/>
          </a:p>
        </p:txBody>
      </p:sp>
    </p:spTree>
    <p:extLst>
      <p:ext uri="{BB962C8B-B14F-4D97-AF65-F5344CB8AC3E}">
        <p14:creationId xmlns:p14="http://schemas.microsoft.com/office/powerpoint/2010/main" val="54585246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1" end="1"/>
                                            </p:txEl>
                                          </p:spTgt>
                                        </p:tgtEl>
                                      </p:cBhvr>
                                    </p:animEffect>
                                    <p:set>
                                      <p:cBhvr>
                                        <p:cTn id="13" dur="1" fill="hold">
                                          <p:stCondLst>
                                            <p:cond delay="499"/>
                                          </p:stCondLst>
                                        </p:cTn>
                                        <p:tgtEl>
                                          <p:spTgt spid="3">
                                            <p:txEl>
                                              <p:pRg st="1" end="1"/>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2" end="2"/>
                                            </p:txEl>
                                          </p:spTgt>
                                        </p:tgtEl>
                                      </p:cBhvr>
                                    </p:animEffect>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3" end="3"/>
                                            </p:txEl>
                                          </p:spTgt>
                                        </p:tgtEl>
                                      </p:cBhvr>
                                    </p:animEffect>
                                    <p:set>
                                      <p:cBhvr>
                                        <p:cTn id="19" dur="1" fill="hold">
                                          <p:stCondLst>
                                            <p:cond delay="499"/>
                                          </p:stCondLst>
                                        </p:cTn>
                                        <p:tgtEl>
                                          <p:spTgt spid="3">
                                            <p:txEl>
                                              <p:pRg st="3" end="3"/>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4" end="4"/>
                                            </p:txEl>
                                          </p:spTgt>
                                        </p:tgtEl>
                                      </p:cBhvr>
                                    </p:animEffect>
                                    <p:set>
                                      <p:cBhvr>
                                        <p:cTn id="22" dur="1" fill="hold">
                                          <p:stCondLst>
                                            <p:cond delay="499"/>
                                          </p:stCondLst>
                                        </p:cTn>
                                        <p:tgtEl>
                                          <p:spTgt spid="3">
                                            <p:txEl>
                                              <p:pRg st="4" end="4"/>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xEl>
                                              <p:pRg st="5" end="5"/>
                                            </p:txEl>
                                          </p:spTgt>
                                        </p:tgtEl>
                                      </p:cBhvr>
                                    </p:animEffect>
                                    <p:set>
                                      <p:cBhvr>
                                        <p:cTn id="25" dur="1" fill="hold">
                                          <p:stCondLst>
                                            <p:cond delay="499"/>
                                          </p:stCondLst>
                                        </p:cTn>
                                        <p:tgtEl>
                                          <p:spTgt spid="3">
                                            <p:txEl>
                                              <p:pRg st="5" end="5"/>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
                                            <p:txEl>
                                              <p:pRg st="6" end="6"/>
                                            </p:txEl>
                                          </p:spTgt>
                                        </p:tgtEl>
                                      </p:cBhvr>
                                    </p:animEffect>
                                    <p:set>
                                      <p:cBhvr>
                                        <p:cTn id="28" dur="1" fill="hold">
                                          <p:stCondLst>
                                            <p:cond delay="499"/>
                                          </p:stCondLst>
                                        </p:cTn>
                                        <p:tgtEl>
                                          <p:spTgt spid="3">
                                            <p:txEl>
                                              <p:pRg st="6" end="6"/>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5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4"/>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4"/>
                                        </p:tgtEl>
                                      </p:cBhvr>
                                    </p:cmd>
                                  </p:childTnLst>
                                </p:cTn>
                              </p:par>
                            </p:childTnLst>
                          </p:cTn>
                        </p:par>
                      </p:childTnLst>
                    </p:cTn>
                  </p:par>
                </p:childTnLst>
              </p:cTn>
              <p:nextCondLst>
                <p:cond evt="onClick" delay="0">
                  <p:tgtEl>
                    <p:spTgt spid="4"/>
                  </p:tgtEl>
                </p:cond>
              </p:nextCondLst>
            </p:seq>
            <p:video>
              <p:cMediaNode vol="80000">
                <p:cTn id="43" fill="hold" display="0">
                  <p:stCondLst>
                    <p:cond delay="indefinite"/>
                  </p:stCondLst>
                </p:cTn>
                <p:tgtEl>
                  <p:spTgt spid="4"/>
                </p:tgtEl>
              </p:cMediaNode>
            </p:video>
          </p:childTnLst>
        </p:cTn>
      </p:par>
    </p:tnLst>
    <p:bldLst>
      <p:bldP spid="2" grpId="0"/>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lay">
            <a:hlinkClick r:id="" action="ppaction://media"/>
            <a:extLst>
              <a:ext uri="{FF2B5EF4-FFF2-40B4-BE49-F238E27FC236}">
                <a16:creationId xmlns:a16="http://schemas.microsoft.com/office/drawing/2014/main" id="{18D1B40B-33B3-47DF-A7BA-6F24218981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224897" cy="7391400"/>
          </a:xfrm>
          <a:prstGeom prst="rect">
            <a:avLst/>
          </a:prstGeom>
        </p:spPr>
      </p:pic>
      <p:sp>
        <p:nvSpPr>
          <p:cNvPr id="2" name="Title 1">
            <a:extLst>
              <a:ext uri="{FF2B5EF4-FFF2-40B4-BE49-F238E27FC236}">
                <a16:creationId xmlns:a16="http://schemas.microsoft.com/office/drawing/2014/main" id="{8DFC56C0-EAE8-4D7A-B202-2989266090F2}"/>
              </a:ext>
            </a:extLst>
          </p:cNvPr>
          <p:cNvSpPr>
            <a:spLocks noGrp="1"/>
          </p:cNvSpPr>
          <p:nvPr>
            <p:ph type="title"/>
          </p:nvPr>
        </p:nvSpPr>
        <p:spPr>
          <a:xfrm>
            <a:off x="1065212" y="533400"/>
            <a:ext cx="8686801" cy="1066800"/>
          </a:xfrm>
        </p:spPr>
        <p:txBody>
          <a:bodyPr/>
          <a:lstStyle/>
          <a:p>
            <a:r>
              <a:rPr lang="en-US" dirty="0"/>
              <a:t>Delay Attack</a:t>
            </a:r>
          </a:p>
        </p:txBody>
      </p:sp>
      <p:sp>
        <p:nvSpPr>
          <p:cNvPr id="3" name="Content Placeholder 2">
            <a:extLst>
              <a:ext uri="{FF2B5EF4-FFF2-40B4-BE49-F238E27FC236}">
                <a16:creationId xmlns:a16="http://schemas.microsoft.com/office/drawing/2014/main" id="{13659084-C6A5-49FC-A2F2-B40056A2D35F}"/>
              </a:ext>
            </a:extLst>
          </p:cNvPr>
          <p:cNvSpPr>
            <a:spLocks noGrp="1"/>
          </p:cNvSpPr>
          <p:nvPr>
            <p:ph idx="1"/>
          </p:nvPr>
        </p:nvSpPr>
        <p:spPr/>
        <p:txBody>
          <a:bodyPr/>
          <a:lstStyle/>
          <a:p>
            <a:r>
              <a:rPr lang="en-US" dirty="0"/>
              <a:t>Can delay delivery of block up to 20 minutes</a:t>
            </a:r>
          </a:p>
          <a:p>
            <a:r>
              <a:rPr lang="en-US" dirty="0"/>
              <a:t>Victim unaware of most recently mined block and its corresponding transactions</a:t>
            </a:r>
          </a:p>
          <a:p>
            <a:pPr lvl="1"/>
            <a:r>
              <a:rPr lang="en-US" dirty="0">
                <a:sym typeface="Wingdings" panose="05000000000000000000" pitchFamily="2" charset="2"/>
              </a:rPr>
              <a:t>Double Spending attack</a:t>
            </a:r>
          </a:p>
          <a:p>
            <a:pPr lvl="1"/>
            <a:r>
              <a:rPr lang="en-US" dirty="0">
                <a:sym typeface="Wingdings" panose="05000000000000000000" pitchFamily="2" charset="2"/>
              </a:rPr>
              <a:t>Wasteful mining</a:t>
            </a:r>
          </a:p>
          <a:p>
            <a:endParaRPr lang="en-US" dirty="0"/>
          </a:p>
        </p:txBody>
      </p:sp>
    </p:spTree>
    <p:extLst>
      <p:ext uri="{BB962C8B-B14F-4D97-AF65-F5344CB8AC3E}">
        <p14:creationId xmlns:p14="http://schemas.microsoft.com/office/powerpoint/2010/main" val="199547191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1" end="1"/>
                                            </p:txEl>
                                          </p:spTgt>
                                        </p:tgtEl>
                                      </p:cBhvr>
                                    </p:animEffect>
                                    <p:set>
                                      <p:cBhvr>
                                        <p:cTn id="13" dur="1" fill="hold">
                                          <p:stCondLst>
                                            <p:cond delay="499"/>
                                          </p:stCondLst>
                                        </p:cTn>
                                        <p:tgtEl>
                                          <p:spTgt spid="3">
                                            <p:txEl>
                                              <p:pRg st="1" end="1"/>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2" end="2"/>
                                            </p:txEl>
                                          </p:spTgt>
                                        </p:tgtEl>
                                      </p:cBhvr>
                                    </p:animEffect>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3" end="3"/>
                                            </p:txEl>
                                          </p:spTgt>
                                        </p:tgtEl>
                                      </p:cBhvr>
                                    </p:animEffect>
                                    <p:set>
                                      <p:cBhvr>
                                        <p:cTn id="19"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5"/>
                </p:tgtEl>
              </p:cMediaNode>
            </p:video>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967D-B8AC-42C9-AB7C-2F7849E9320C}"/>
              </a:ext>
            </a:extLst>
          </p:cNvPr>
          <p:cNvSpPr>
            <a:spLocks noGrp="1"/>
          </p:cNvSpPr>
          <p:nvPr>
            <p:ph type="title"/>
          </p:nvPr>
        </p:nvSpPr>
        <p:spPr/>
        <p:txBody>
          <a:bodyPr/>
          <a:lstStyle/>
          <a:p>
            <a:r>
              <a:rPr lang="en-US" dirty="0"/>
              <a:t>Why am I here?</a:t>
            </a:r>
          </a:p>
        </p:txBody>
      </p:sp>
      <p:sp>
        <p:nvSpPr>
          <p:cNvPr id="3" name="Content Placeholder 2">
            <a:extLst>
              <a:ext uri="{FF2B5EF4-FFF2-40B4-BE49-F238E27FC236}">
                <a16:creationId xmlns:a16="http://schemas.microsoft.com/office/drawing/2014/main" id="{BC18F327-C4D7-44DC-8656-865CC642762D}"/>
              </a:ext>
            </a:extLst>
          </p:cNvPr>
          <p:cNvSpPr>
            <a:spLocks noGrp="1"/>
          </p:cNvSpPr>
          <p:nvPr>
            <p:ph idx="1"/>
          </p:nvPr>
        </p:nvSpPr>
        <p:spPr>
          <a:xfrm>
            <a:off x="1065212" y="1828800"/>
            <a:ext cx="8686801" cy="4495800"/>
          </a:xfrm>
        </p:spPr>
        <p:txBody>
          <a:bodyPr>
            <a:normAutofit/>
          </a:bodyPr>
          <a:lstStyle/>
          <a:p>
            <a:r>
              <a:rPr lang="en-US" dirty="0"/>
              <a:t>Blockchain is a buzzword</a:t>
            </a:r>
          </a:p>
          <a:p>
            <a:pPr lvl="1"/>
            <a:r>
              <a:rPr lang="en-US" dirty="0"/>
              <a:t>Foreign?</a:t>
            </a:r>
          </a:p>
          <a:p>
            <a:pPr lvl="1"/>
            <a:r>
              <a:rPr lang="en-US" dirty="0" err="1"/>
              <a:t>Unhackable</a:t>
            </a:r>
            <a:r>
              <a:rPr lang="en-US" dirty="0"/>
              <a:t>?</a:t>
            </a:r>
          </a:p>
          <a:p>
            <a:r>
              <a:rPr lang="en-US" dirty="0"/>
              <a:t>It’s not that different!</a:t>
            </a:r>
          </a:p>
          <a:p>
            <a:r>
              <a:rPr lang="en-US" dirty="0"/>
              <a:t>Compilation of various attack vectors</a:t>
            </a:r>
          </a:p>
          <a:p>
            <a:pPr lvl="1"/>
            <a:r>
              <a:rPr lang="en-US" dirty="0"/>
              <a:t>Usually, presentations focus on a single scope</a:t>
            </a:r>
          </a:p>
          <a:p>
            <a:r>
              <a:rPr lang="en-US" dirty="0"/>
              <a:t>Take home something new</a:t>
            </a:r>
          </a:p>
          <a:p>
            <a:pPr lvl="1"/>
            <a:r>
              <a:rPr lang="en-US" dirty="0"/>
              <a:t>Smart Contract Attack Vectors</a:t>
            </a:r>
          </a:p>
          <a:p>
            <a:pPr lvl="1"/>
            <a:r>
              <a:rPr lang="en-US" dirty="0"/>
              <a:t>System Attack Vectors</a:t>
            </a:r>
          </a:p>
          <a:p>
            <a:pPr lvl="1"/>
            <a:r>
              <a:rPr lang="en-US" dirty="0"/>
              <a:t>Topology Attack Vectors</a:t>
            </a:r>
          </a:p>
        </p:txBody>
      </p:sp>
    </p:spTree>
    <p:extLst>
      <p:ext uri="{BB962C8B-B14F-4D97-AF65-F5344CB8AC3E}">
        <p14:creationId xmlns:p14="http://schemas.microsoft.com/office/powerpoint/2010/main" val="9360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75B4-92CD-4C6C-BE7D-690A85AB3C9C}"/>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4E62EF4-2A8C-47BD-A09D-5D784F6D8AFE}"/>
              </a:ext>
            </a:extLst>
          </p:cNvPr>
          <p:cNvSpPr>
            <a:spLocks noGrp="1"/>
          </p:cNvSpPr>
          <p:nvPr>
            <p:ph idx="1"/>
          </p:nvPr>
        </p:nvSpPr>
        <p:spPr/>
        <p:txBody>
          <a:bodyPr/>
          <a:lstStyle/>
          <a:p>
            <a:endParaRPr lang="en-US" dirty="0"/>
          </a:p>
        </p:txBody>
      </p:sp>
      <p:pic>
        <p:nvPicPr>
          <p:cNvPr id="1026" name="Picture 2" descr="Image result for questions powerpoint slide">
            <a:extLst>
              <a:ext uri="{FF2B5EF4-FFF2-40B4-BE49-F238E27FC236}">
                <a16:creationId xmlns:a16="http://schemas.microsoft.com/office/drawing/2014/main" id="{4670250D-DE3B-4F3C-8AC5-F7AA2096F85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8875" y1="15833" x2="55750" y2="18333"/>
                        <a14:foregroundMark x1="55750" y1="18333" x2="55750" y2="19000"/>
                        <a14:foregroundMark x1="30875" y1="81333" x2="31500" y2="80667"/>
                      </a14:backgroundRemoval>
                    </a14:imgEffect>
                  </a14:imgLayer>
                </a14:imgProps>
              </a:ext>
              <a:ext uri="{28A0092B-C50C-407E-A947-70E740481C1C}">
                <a14:useLocalDpi xmlns:a14="http://schemas.microsoft.com/office/drawing/2010/main" val="0"/>
              </a:ext>
            </a:extLst>
          </a:blip>
          <a:srcRect/>
          <a:stretch>
            <a:fillRect/>
          </a:stretch>
        </p:blipFill>
        <p:spPr bwMode="auto">
          <a:xfrm>
            <a:off x="1751012" y="714375"/>
            <a:ext cx="819150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7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6EB3-BC50-427D-A45B-12AE6758A7C6}"/>
              </a:ext>
            </a:extLst>
          </p:cNvPr>
          <p:cNvSpPr>
            <a:spLocks noGrp="1"/>
          </p:cNvSpPr>
          <p:nvPr>
            <p:ph type="title"/>
          </p:nvPr>
        </p:nvSpPr>
        <p:spPr/>
        <p:txBody>
          <a:bodyPr/>
          <a:lstStyle/>
          <a:p>
            <a:r>
              <a:rPr lang="en-US" dirty="0"/>
              <a:t>What is a Blockchain?</a:t>
            </a:r>
          </a:p>
        </p:txBody>
      </p:sp>
      <p:sp>
        <p:nvSpPr>
          <p:cNvPr id="3" name="Text Placeholder 2">
            <a:extLst>
              <a:ext uri="{FF2B5EF4-FFF2-40B4-BE49-F238E27FC236}">
                <a16:creationId xmlns:a16="http://schemas.microsoft.com/office/drawing/2014/main" id="{931C69F1-C9CF-4E54-B69C-EE75104D5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000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0E6F44-4232-4FC1-B912-F47B3D0C52BC}"/>
              </a:ext>
            </a:extLst>
          </p:cNvPr>
          <p:cNvSpPr>
            <a:spLocks noGrp="1"/>
          </p:cNvSpPr>
          <p:nvPr>
            <p:ph type="title"/>
          </p:nvPr>
        </p:nvSpPr>
        <p:spPr>
          <a:xfrm>
            <a:off x="1065212" y="533400"/>
            <a:ext cx="10744200" cy="1066800"/>
          </a:xfrm>
        </p:spPr>
        <p:txBody>
          <a:bodyPr/>
          <a:lstStyle/>
          <a:p>
            <a:r>
              <a:rPr lang="en-US" dirty="0"/>
              <a:t>Blockchain is a special kind of Database</a:t>
            </a:r>
          </a:p>
        </p:txBody>
      </p:sp>
      <p:pic>
        <p:nvPicPr>
          <p:cNvPr id="9" name="Picture 2" descr="What is Blockchain Technology? A step-by-step guide than anyone can understand">
            <a:extLst>
              <a:ext uri="{FF2B5EF4-FFF2-40B4-BE49-F238E27FC236}">
                <a16:creationId xmlns:a16="http://schemas.microsoft.com/office/drawing/2014/main" id="{98C59A62-AECB-4274-9C57-8B37C0980A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432"/>
          <a:stretch/>
        </p:blipFill>
        <p:spPr bwMode="auto">
          <a:xfrm>
            <a:off x="851425" y="1905000"/>
            <a:ext cx="10250085" cy="33527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8D1B263-1017-47AD-8881-C6AD77937C1F}"/>
              </a:ext>
            </a:extLst>
          </p:cNvPr>
          <p:cNvSpPr txBox="1"/>
          <p:nvPr/>
        </p:nvSpPr>
        <p:spPr>
          <a:xfrm>
            <a:off x="6094412" y="5029200"/>
            <a:ext cx="1676400" cy="381000"/>
          </a:xfrm>
          <a:prstGeom prst="rect">
            <a:avLst/>
          </a:prstGeom>
          <a:noFill/>
          <a:ln>
            <a:solidFill>
              <a:schemeClr val="bg2"/>
            </a:solidFill>
          </a:ln>
        </p:spPr>
        <p:txBody>
          <a:bodyPr wrap="square" rtlCol="0" anchor="ctr" anchorCtr="1">
            <a:spAutoFit/>
          </a:bodyPr>
          <a:lstStyle/>
          <a:p>
            <a:r>
              <a:rPr lang="en-US" dirty="0"/>
              <a:t>Permissioned</a:t>
            </a:r>
          </a:p>
        </p:txBody>
      </p:sp>
      <p:sp>
        <p:nvSpPr>
          <p:cNvPr id="3" name="TextBox 2">
            <a:extLst>
              <a:ext uri="{FF2B5EF4-FFF2-40B4-BE49-F238E27FC236}">
                <a16:creationId xmlns:a16="http://schemas.microsoft.com/office/drawing/2014/main" id="{A9907365-AA09-4599-9AF2-56E483621117}"/>
              </a:ext>
            </a:extLst>
          </p:cNvPr>
          <p:cNvSpPr txBox="1"/>
          <p:nvPr/>
        </p:nvSpPr>
        <p:spPr>
          <a:xfrm>
            <a:off x="8685212" y="5029200"/>
            <a:ext cx="1676400" cy="380999"/>
          </a:xfrm>
          <a:prstGeom prst="rect">
            <a:avLst/>
          </a:prstGeom>
          <a:noFill/>
          <a:ln>
            <a:solidFill>
              <a:schemeClr val="bg2"/>
            </a:solidFill>
          </a:ln>
        </p:spPr>
        <p:txBody>
          <a:bodyPr wrap="square" rtlCol="0" anchor="ctr" anchorCtr="1">
            <a:spAutoFit/>
          </a:bodyPr>
          <a:lstStyle/>
          <a:p>
            <a:r>
              <a:rPr lang="en-US" dirty="0" err="1"/>
              <a:t>Permissionless</a:t>
            </a:r>
            <a:endParaRPr lang="en-US" dirty="0"/>
          </a:p>
        </p:txBody>
      </p:sp>
      <p:sp>
        <p:nvSpPr>
          <p:cNvPr id="15" name="Slide Number Placeholder 14">
            <a:extLst>
              <a:ext uri="{FF2B5EF4-FFF2-40B4-BE49-F238E27FC236}">
                <a16:creationId xmlns:a16="http://schemas.microsoft.com/office/drawing/2014/main" id="{E7A22152-0357-4649-9282-6772E78DCD6E}"/>
              </a:ext>
            </a:extLst>
          </p:cNvPr>
          <p:cNvSpPr>
            <a:spLocks noGrp="1"/>
          </p:cNvSpPr>
          <p:nvPr>
            <p:ph type="sldNum" sz="quarter" idx="12"/>
          </p:nvPr>
        </p:nvSpPr>
        <p:spPr/>
        <p:txBody>
          <a:bodyPr/>
          <a:lstStyle/>
          <a:p>
            <a:fld id="{AAEAE4A8-A6E5-453E-B946-FB774B73F48C}" type="slidenum">
              <a:rPr lang="en-US" smtClean="0"/>
              <a:pPr/>
              <a:t>5</a:t>
            </a:fld>
            <a:r>
              <a:rPr lang="en-US"/>
              <a:t> / 19</a:t>
            </a:r>
            <a:endParaRPr lang="en-US" dirty="0"/>
          </a:p>
        </p:txBody>
      </p:sp>
    </p:spTree>
    <p:extLst>
      <p:ext uri="{BB962C8B-B14F-4D97-AF65-F5344CB8AC3E}">
        <p14:creationId xmlns:p14="http://schemas.microsoft.com/office/powerpoint/2010/main" val="163731064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0E6F44-4232-4FC1-B912-F47B3D0C52BC}"/>
              </a:ext>
            </a:extLst>
          </p:cNvPr>
          <p:cNvSpPr>
            <a:spLocks noGrp="1"/>
          </p:cNvSpPr>
          <p:nvPr>
            <p:ph type="title"/>
          </p:nvPr>
        </p:nvSpPr>
        <p:spPr>
          <a:xfrm>
            <a:off x="1065212" y="533400"/>
            <a:ext cx="10744200" cy="1066800"/>
          </a:xfrm>
        </p:spPr>
        <p:txBody>
          <a:bodyPr/>
          <a:lstStyle/>
          <a:p>
            <a:r>
              <a:rPr lang="en-US" dirty="0"/>
              <a:t>Blockchain is a Distributed Ledger</a:t>
            </a:r>
          </a:p>
        </p:txBody>
      </p:sp>
      <p:pic>
        <p:nvPicPr>
          <p:cNvPr id="9" name="Picture 2" descr="What is Blockchain Technology? A step-by-step guide than anyone can understand">
            <a:extLst>
              <a:ext uri="{FF2B5EF4-FFF2-40B4-BE49-F238E27FC236}">
                <a16:creationId xmlns:a16="http://schemas.microsoft.com/office/drawing/2014/main" id="{98C59A62-AECB-4274-9C57-8B37C0980A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432"/>
          <a:stretch/>
        </p:blipFill>
        <p:spPr bwMode="auto">
          <a:xfrm>
            <a:off x="851425" y="1905000"/>
            <a:ext cx="10250085" cy="33527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DB3607-55C3-433F-85EC-AA9453CC3664}"/>
              </a:ext>
            </a:extLst>
          </p:cNvPr>
          <p:cNvSpPr txBox="1"/>
          <p:nvPr/>
        </p:nvSpPr>
        <p:spPr>
          <a:xfrm>
            <a:off x="6094412" y="5029200"/>
            <a:ext cx="1676400" cy="381000"/>
          </a:xfrm>
          <a:prstGeom prst="rect">
            <a:avLst/>
          </a:prstGeom>
          <a:noFill/>
          <a:ln>
            <a:solidFill>
              <a:schemeClr val="bg2"/>
            </a:solidFill>
          </a:ln>
        </p:spPr>
        <p:txBody>
          <a:bodyPr wrap="square" rtlCol="0" anchor="ctr" anchorCtr="1">
            <a:spAutoFit/>
          </a:bodyPr>
          <a:lstStyle/>
          <a:p>
            <a:r>
              <a:rPr lang="en-US" dirty="0"/>
              <a:t>Permissioned</a:t>
            </a:r>
          </a:p>
        </p:txBody>
      </p:sp>
      <p:sp>
        <p:nvSpPr>
          <p:cNvPr id="5" name="TextBox 4">
            <a:extLst>
              <a:ext uri="{FF2B5EF4-FFF2-40B4-BE49-F238E27FC236}">
                <a16:creationId xmlns:a16="http://schemas.microsoft.com/office/drawing/2014/main" id="{C390142B-2DD6-4752-8FD7-CC7C43CE882B}"/>
              </a:ext>
            </a:extLst>
          </p:cNvPr>
          <p:cNvSpPr txBox="1"/>
          <p:nvPr/>
        </p:nvSpPr>
        <p:spPr>
          <a:xfrm>
            <a:off x="8685212" y="5029200"/>
            <a:ext cx="1676400" cy="380999"/>
          </a:xfrm>
          <a:prstGeom prst="rect">
            <a:avLst/>
          </a:prstGeom>
          <a:noFill/>
          <a:ln>
            <a:solidFill>
              <a:schemeClr val="bg2"/>
            </a:solidFill>
          </a:ln>
        </p:spPr>
        <p:txBody>
          <a:bodyPr wrap="square" rtlCol="0" anchor="ctr" anchorCtr="1">
            <a:spAutoFit/>
          </a:bodyPr>
          <a:lstStyle/>
          <a:p>
            <a:r>
              <a:rPr lang="en-US" dirty="0" err="1"/>
              <a:t>Permissionless</a:t>
            </a:r>
            <a:endParaRPr lang="en-US" dirty="0"/>
          </a:p>
        </p:txBody>
      </p:sp>
      <p:sp>
        <p:nvSpPr>
          <p:cNvPr id="15" name="Slide Number Placeholder 14">
            <a:extLst>
              <a:ext uri="{FF2B5EF4-FFF2-40B4-BE49-F238E27FC236}">
                <a16:creationId xmlns:a16="http://schemas.microsoft.com/office/drawing/2014/main" id="{D0F446E5-EB8E-4EC1-BAEC-7AFCE5B52012}"/>
              </a:ext>
            </a:extLst>
          </p:cNvPr>
          <p:cNvSpPr>
            <a:spLocks noGrp="1"/>
          </p:cNvSpPr>
          <p:nvPr>
            <p:ph type="sldNum" sz="quarter" idx="12"/>
          </p:nvPr>
        </p:nvSpPr>
        <p:spPr/>
        <p:txBody>
          <a:bodyPr/>
          <a:lstStyle/>
          <a:p>
            <a:fld id="{AAEAE4A8-A6E5-453E-B946-FB774B73F48C}" type="slidenum">
              <a:rPr lang="en-US" smtClean="0"/>
              <a:pPr/>
              <a:t>6</a:t>
            </a:fld>
            <a:r>
              <a:rPr lang="en-US"/>
              <a:t> / 19</a:t>
            </a:r>
            <a:endParaRPr lang="en-US" dirty="0"/>
          </a:p>
        </p:txBody>
      </p:sp>
    </p:spTree>
    <p:extLst>
      <p:ext uri="{BB962C8B-B14F-4D97-AF65-F5344CB8AC3E}">
        <p14:creationId xmlns:p14="http://schemas.microsoft.com/office/powerpoint/2010/main" val="176872221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D9D0-9171-47A1-B19F-0E91C013E4DF}"/>
              </a:ext>
            </a:extLst>
          </p:cNvPr>
          <p:cNvSpPr>
            <a:spLocks noGrp="1"/>
          </p:cNvSpPr>
          <p:nvPr>
            <p:ph type="title"/>
          </p:nvPr>
        </p:nvSpPr>
        <p:spPr/>
        <p:txBody>
          <a:bodyPr/>
          <a:lstStyle/>
          <a:p>
            <a:r>
              <a:rPr lang="en-US" dirty="0"/>
              <a:t>Benefits of Blockchain</a:t>
            </a:r>
          </a:p>
        </p:txBody>
      </p:sp>
      <p:sp>
        <p:nvSpPr>
          <p:cNvPr id="3" name="Content Placeholder 2">
            <a:extLst>
              <a:ext uri="{FF2B5EF4-FFF2-40B4-BE49-F238E27FC236}">
                <a16:creationId xmlns:a16="http://schemas.microsoft.com/office/drawing/2014/main" id="{97C2FA9D-4C67-4AEB-B740-A1B3F231CBD7}"/>
              </a:ext>
            </a:extLst>
          </p:cNvPr>
          <p:cNvSpPr>
            <a:spLocks noGrp="1"/>
          </p:cNvSpPr>
          <p:nvPr>
            <p:ph idx="1"/>
          </p:nvPr>
        </p:nvSpPr>
        <p:spPr/>
        <p:txBody>
          <a:bodyPr/>
          <a:lstStyle/>
          <a:p>
            <a:r>
              <a:rPr lang="en-US" dirty="0"/>
              <a:t>Data Integrity</a:t>
            </a:r>
          </a:p>
          <a:p>
            <a:pPr lvl="1"/>
            <a:r>
              <a:rPr lang="en-US" dirty="0"/>
              <a:t>Consensus rejects nodes with inconsistent data</a:t>
            </a:r>
          </a:p>
          <a:p>
            <a:pPr lvl="1"/>
            <a:r>
              <a:rPr lang="en-US" dirty="0"/>
              <a:t>Requires “hacking” into 51% or 33% of nodes to carry attacks</a:t>
            </a:r>
          </a:p>
          <a:p>
            <a:r>
              <a:rPr lang="en-US" dirty="0"/>
              <a:t>High Availability</a:t>
            </a:r>
          </a:p>
          <a:p>
            <a:pPr lvl="1"/>
            <a:r>
              <a:rPr lang="en-US" dirty="0"/>
              <a:t>As long as one node is up, information is available</a:t>
            </a:r>
          </a:p>
          <a:p>
            <a:pPr lvl="1"/>
            <a:r>
              <a:rPr lang="en-US" dirty="0"/>
              <a:t>Hard to DDoS network when there is no single source</a:t>
            </a:r>
          </a:p>
          <a:p>
            <a:pPr lvl="1"/>
            <a:r>
              <a:rPr lang="en-US" dirty="0"/>
              <a:t>Distribution of bandwidth can also mitigate DDoS</a:t>
            </a:r>
          </a:p>
          <a:p>
            <a:r>
              <a:rPr lang="en-US" dirty="0"/>
              <a:t>High Auditability</a:t>
            </a:r>
          </a:p>
          <a:p>
            <a:pPr lvl="1"/>
            <a:r>
              <a:rPr lang="en-US" dirty="0"/>
              <a:t>Information in blockchain is transparent to all nodes in network</a:t>
            </a:r>
          </a:p>
          <a:p>
            <a:pPr lvl="1"/>
            <a:r>
              <a:rPr lang="en-US" dirty="0"/>
              <a:t>All information is linked to </a:t>
            </a:r>
            <a:r>
              <a:rPr lang="en-US"/>
              <a:t>each other</a:t>
            </a:r>
            <a:endParaRPr lang="en-US" dirty="0"/>
          </a:p>
        </p:txBody>
      </p:sp>
    </p:spTree>
    <p:extLst>
      <p:ext uri="{BB962C8B-B14F-4D97-AF65-F5344CB8AC3E}">
        <p14:creationId xmlns:p14="http://schemas.microsoft.com/office/powerpoint/2010/main" val="320726860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D14B-7494-496D-921A-0119BA0B86A5}"/>
              </a:ext>
            </a:extLst>
          </p:cNvPr>
          <p:cNvSpPr>
            <a:spLocks noGrp="1"/>
          </p:cNvSpPr>
          <p:nvPr>
            <p:ph type="title"/>
          </p:nvPr>
        </p:nvSpPr>
        <p:spPr/>
        <p:txBody>
          <a:bodyPr/>
          <a:lstStyle/>
          <a:p>
            <a:r>
              <a:rPr lang="en-US" dirty="0"/>
              <a:t>Smart Contracts</a:t>
            </a:r>
          </a:p>
        </p:txBody>
      </p:sp>
      <p:sp>
        <p:nvSpPr>
          <p:cNvPr id="3" name="Text Placeholder 2">
            <a:extLst>
              <a:ext uri="{FF2B5EF4-FFF2-40B4-BE49-F238E27FC236}">
                <a16:creationId xmlns:a16="http://schemas.microsoft.com/office/drawing/2014/main" id="{D68214E4-6D73-4438-BD5D-19A522952B5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627813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C39F-FC8D-4CF0-9C48-0302A64115D8}"/>
              </a:ext>
            </a:extLst>
          </p:cNvPr>
          <p:cNvSpPr>
            <a:spLocks noGrp="1"/>
          </p:cNvSpPr>
          <p:nvPr>
            <p:ph type="title"/>
          </p:nvPr>
        </p:nvSpPr>
        <p:spPr/>
        <p:txBody>
          <a:bodyPr/>
          <a:lstStyle/>
          <a:p>
            <a:r>
              <a:rPr lang="en-US" dirty="0"/>
              <a:t>What are Smart Contracts?</a:t>
            </a:r>
          </a:p>
        </p:txBody>
      </p:sp>
      <p:sp>
        <p:nvSpPr>
          <p:cNvPr id="3" name="Content Placeholder 2">
            <a:extLst>
              <a:ext uri="{FF2B5EF4-FFF2-40B4-BE49-F238E27FC236}">
                <a16:creationId xmlns:a16="http://schemas.microsoft.com/office/drawing/2014/main" id="{802039CC-5D73-4B3F-AA2A-FEEB993EA73B}"/>
              </a:ext>
            </a:extLst>
          </p:cNvPr>
          <p:cNvSpPr>
            <a:spLocks noGrp="1"/>
          </p:cNvSpPr>
          <p:nvPr>
            <p:ph idx="1"/>
          </p:nvPr>
        </p:nvSpPr>
        <p:spPr>
          <a:xfrm>
            <a:off x="1065212" y="1828800"/>
            <a:ext cx="8686801" cy="4953000"/>
          </a:xfrm>
        </p:spPr>
        <p:txBody>
          <a:bodyPr/>
          <a:lstStyle/>
          <a:p>
            <a:r>
              <a:rPr lang="en-SG" dirty="0"/>
              <a:t>Cryptographic computer protocol that is designed to</a:t>
            </a:r>
          </a:p>
          <a:p>
            <a:pPr lvl="1"/>
            <a:r>
              <a:rPr lang="en-SG" dirty="0"/>
              <a:t>Facilitate</a:t>
            </a:r>
          </a:p>
          <a:p>
            <a:pPr lvl="1"/>
            <a:r>
              <a:rPr lang="en-SG" dirty="0"/>
              <a:t>Monitor</a:t>
            </a:r>
          </a:p>
          <a:p>
            <a:pPr lvl="1"/>
            <a:r>
              <a:rPr lang="en-SG" dirty="0"/>
              <a:t>Verify</a:t>
            </a:r>
          </a:p>
          <a:p>
            <a:pPr lvl="1"/>
            <a:r>
              <a:rPr lang="en-SG" dirty="0"/>
              <a:t>Enforce</a:t>
            </a:r>
          </a:p>
          <a:p>
            <a:r>
              <a:rPr lang="en-SG" dirty="0"/>
              <a:t>The performance of an agreement in an </a:t>
            </a:r>
            <a:r>
              <a:rPr lang="en-SG" u="sng" dirty="0"/>
              <a:t>immutable</a:t>
            </a:r>
            <a:r>
              <a:rPr lang="en-SG" dirty="0"/>
              <a:t> and </a:t>
            </a:r>
            <a:r>
              <a:rPr lang="en-SG" u="sng" dirty="0"/>
              <a:t>exact</a:t>
            </a:r>
            <a:r>
              <a:rPr lang="en-SG" dirty="0"/>
              <a:t> manner.</a:t>
            </a:r>
          </a:p>
          <a:p>
            <a:r>
              <a:rPr lang="en-SG" dirty="0"/>
              <a:t>Without third parties like </a:t>
            </a:r>
          </a:p>
          <a:p>
            <a:pPr lvl="1"/>
            <a:r>
              <a:rPr lang="en-SG" dirty="0"/>
              <a:t>Lawyers</a:t>
            </a:r>
          </a:p>
          <a:p>
            <a:pPr lvl="1"/>
            <a:r>
              <a:rPr lang="en-SG" dirty="0"/>
              <a:t>Auditors</a:t>
            </a:r>
          </a:p>
          <a:p>
            <a:pPr lvl="1"/>
            <a:r>
              <a:rPr lang="en-SG" dirty="0"/>
              <a:t>Witnesses</a:t>
            </a:r>
          </a:p>
          <a:p>
            <a:pPr lvl="1"/>
            <a:r>
              <a:rPr lang="en-SG" dirty="0"/>
              <a:t>Banks</a:t>
            </a:r>
          </a:p>
          <a:p>
            <a:pPr lvl="1"/>
            <a:r>
              <a:rPr lang="en-SG" dirty="0"/>
              <a:t>Governments</a:t>
            </a:r>
            <a:endParaRPr lang="en-US" dirty="0"/>
          </a:p>
        </p:txBody>
      </p:sp>
    </p:spTree>
    <p:extLst>
      <p:ext uri="{BB962C8B-B14F-4D97-AF65-F5344CB8AC3E}">
        <p14:creationId xmlns:p14="http://schemas.microsoft.com/office/powerpoint/2010/main" val="272536833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theme/theme1.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contrast presentation (widescreen).potx" id="{7A5589E3-C8FC-42FF-9F45-97961AC9204A}" vid="{8FC8D05C-4C37-46F2-BA08-1F1922797ED2}"/>
    </a:ext>
  </a:extLst>
</a:theme>
</file>

<file path=ppt/theme/theme2.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contrast presentation (widescreen)</Template>
  <TotalTime>988</TotalTime>
  <Words>1457</Words>
  <Application>Microsoft Office PowerPoint</Application>
  <PresentationFormat>Custom</PresentationFormat>
  <Paragraphs>228</Paragraphs>
  <Slides>30</Slides>
  <Notes>10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Franklin Gothic Medium</vt:lpstr>
      <vt:lpstr>Wingdings</vt:lpstr>
      <vt:lpstr>Business Contrast 16x9</vt:lpstr>
      <vt:lpstr>Blockchain &amp;  Smart Contract  Attack Vectors</vt:lpstr>
      <vt:lpstr>Who am I?</vt:lpstr>
      <vt:lpstr>Why am I here?</vt:lpstr>
      <vt:lpstr>What is a Blockchain?</vt:lpstr>
      <vt:lpstr>Blockchain is a special kind of Database</vt:lpstr>
      <vt:lpstr>Blockchain is a Distributed Ledger</vt:lpstr>
      <vt:lpstr>Benefits of Blockchain</vt:lpstr>
      <vt:lpstr>Smart Contracts</vt:lpstr>
      <vt:lpstr>What are Smart Contracts?</vt:lpstr>
      <vt:lpstr>Why do Smart Contracts need Blockchain?</vt:lpstr>
      <vt:lpstr>Smart Contract Attack Vectors</vt:lpstr>
      <vt:lpstr>Integer Underflow/Overflow</vt:lpstr>
      <vt:lpstr>Timestamp Dependence</vt:lpstr>
      <vt:lpstr>Denial of Service – Smart Contract level</vt:lpstr>
      <vt:lpstr>Reentrancy Attack</vt:lpstr>
      <vt:lpstr>Phishing using tx.origin</vt:lpstr>
      <vt:lpstr>Parity Wallet attacks</vt:lpstr>
      <vt:lpstr>Short Address Attack</vt:lpstr>
      <vt:lpstr>Honeypots</vt:lpstr>
      <vt:lpstr>Blockchain Attack Vectors</vt:lpstr>
      <vt:lpstr>51% Attack (Proof of Work)</vt:lpstr>
      <vt:lpstr>Long Range Attack (Proof of Stake)</vt:lpstr>
      <vt:lpstr>Transaction (sig) Malleability</vt:lpstr>
      <vt:lpstr>Denial of Service – System level</vt:lpstr>
      <vt:lpstr>BFT Consensus algorithms forking</vt:lpstr>
      <vt:lpstr>TEE-based consensus</vt:lpstr>
      <vt:lpstr>Blockchain Attack Vectors</vt:lpstr>
      <vt:lpstr>Partitioning Attack</vt:lpstr>
      <vt:lpstr>Delay Attack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&amp;  Smart Contract  Attack Vectors</dc:title>
  <dc:creator>Jorden Seet</dc:creator>
  <cp:lastModifiedBy>Jorden Seet</cp:lastModifiedBy>
  <cp:revision>67</cp:revision>
  <dcterms:created xsi:type="dcterms:W3CDTF">2018-08-23T05:14:22Z</dcterms:created>
  <dcterms:modified xsi:type="dcterms:W3CDTF">2018-10-26T00:05:36Z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